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51" r:id="rId1"/>
  </p:sldMasterIdLst>
  <p:notesMasterIdLst>
    <p:notesMasterId r:id="rId41"/>
  </p:notesMasterIdLst>
  <p:handoutMasterIdLst>
    <p:handoutMasterId r:id="rId42"/>
  </p:handoutMasterIdLst>
  <p:sldIdLst>
    <p:sldId id="256" r:id="rId2"/>
    <p:sldId id="390" r:id="rId3"/>
    <p:sldId id="391" r:id="rId4"/>
    <p:sldId id="392" r:id="rId5"/>
    <p:sldId id="393" r:id="rId6"/>
    <p:sldId id="394" r:id="rId7"/>
    <p:sldId id="395" r:id="rId8"/>
    <p:sldId id="396" r:id="rId9"/>
    <p:sldId id="397" r:id="rId10"/>
    <p:sldId id="398" r:id="rId11"/>
    <p:sldId id="387" r:id="rId12"/>
    <p:sldId id="314" r:id="rId13"/>
    <p:sldId id="323" r:id="rId14"/>
    <p:sldId id="324" r:id="rId15"/>
    <p:sldId id="381" r:id="rId16"/>
    <p:sldId id="325" r:id="rId17"/>
    <p:sldId id="326" r:id="rId18"/>
    <p:sldId id="315" r:id="rId19"/>
    <p:sldId id="327" r:id="rId20"/>
    <p:sldId id="316" r:id="rId21"/>
    <p:sldId id="384" r:id="rId22"/>
    <p:sldId id="385" r:id="rId23"/>
    <p:sldId id="338" r:id="rId24"/>
    <p:sldId id="339" r:id="rId25"/>
    <p:sldId id="334" r:id="rId26"/>
    <p:sldId id="294" r:id="rId27"/>
    <p:sldId id="329" r:id="rId28"/>
    <p:sldId id="402" r:id="rId29"/>
    <p:sldId id="399" r:id="rId30"/>
    <p:sldId id="260" r:id="rId31"/>
    <p:sldId id="321" r:id="rId32"/>
    <p:sldId id="270" r:id="rId33"/>
    <p:sldId id="333" r:id="rId34"/>
    <p:sldId id="322" r:id="rId35"/>
    <p:sldId id="382" r:id="rId36"/>
    <p:sldId id="403" r:id="rId37"/>
    <p:sldId id="404" r:id="rId38"/>
    <p:sldId id="400" r:id="rId39"/>
    <p:sldId id="401" r:id="rId40"/>
  </p:sldIdLst>
  <p:sldSz cx="9144000" cy="6858000" type="screen4x3"/>
  <p:notesSz cx="6400800" cy="8686800"/>
  <p:embeddedFontLst>
    <p:embeddedFont>
      <p:font typeface="Bitstream Vera Sans Mono" panose="020B0609030804020204" pitchFamily="49" charset="0"/>
      <p:regular r:id="rId43"/>
      <p:bold r:id="rId44"/>
      <p:italic r:id="rId45"/>
      <p:boldItalic r:id="rId46"/>
    </p:embeddedFont>
    <p:embeddedFont>
      <p:font typeface="Comic Sans MS" panose="030F0702030302020204" pitchFamily="66" charset="0"/>
      <p:regular r:id="rId47"/>
      <p:bold r:id="rId48"/>
    </p:embeddedFont>
    <p:embeddedFont>
      <p:font typeface="Monotype Sorts" panose="01010601010101010101" pitchFamily="2" charset="2"/>
      <p:regular r:id="rId49"/>
    </p:embeddedFont>
    <p:embeddedFont>
      <p:font typeface="Calibri" panose="020F0502020204030204" pitchFamily="34" charset="0"/>
      <p:regular r:id="rId50"/>
      <p:bold r:id="rId51"/>
      <p:italic r:id="rId52"/>
      <p:boldItalic r:id="rId53"/>
    </p:embeddedFont>
  </p:embeddedFontLst>
  <p:defaultTextStyle>
    <a:defPPr>
      <a:defRPr lang="en-US"/>
    </a:defPPr>
    <a:lvl1pPr algn="l" rtl="0" eaLnBrk="0" fontAlgn="base" hangingPunct="0">
      <a:spcBef>
        <a:spcPct val="0"/>
      </a:spcBef>
      <a:spcAft>
        <a:spcPct val="0"/>
      </a:spcAft>
      <a:defRPr sz="2500" kern="1200">
        <a:solidFill>
          <a:schemeClr val="tx2"/>
        </a:solidFill>
        <a:latin typeface="Arial" charset="0"/>
        <a:ea typeface="+mn-ea"/>
        <a:cs typeface="+mn-cs"/>
      </a:defRPr>
    </a:lvl1pPr>
    <a:lvl2pPr marL="457200" algn="l" rtl="0" eaLnBrk="0" fontAlgn="base" hangingPunct="0">
      <a:spcBef>
        <a:spcPct val="0"/>
      </a:spcBef>
      <a:spcAft>
        <a:spcPct val="0"/>
      </a:spcAft>
      <a:defRPr sz="2500" kern="1200">
        <a:solidFill>
          <a:schemeClr val="tx2"/>
        </a:solidFill>
        <a:latin typeface="Arial" charset="0"/>
        <a:ea typeface="+mn-ea"/>
        <a:cs typeface="+mn-cs"/>
      </a:defRPr>
    </a:lvl2pPr>
    <a:lvl3pPr marL="914400" algn="l" rtl="0" eaLnBrk="0" fontAlgn="base" hangingPunct="0">
      <a:spcBef>
        <a:spcPct val="0"/>
      </a:spcBef>
      <a:spcAft>
        <a:spcPct val="0"/>
      </a:spcAft>
      <a:defRPr sz="2500" kern="1200">
        <a:solidFill>
          <a:schemeClr val="tx2"/>
        </a:solidFill>
        <a:latin typeface="Arial" charset="0"/>
        <a:ea typeface="+mn-ea"/>
        <a:cs typeface="+mn-cs"/>
      </a:defRPr>
    </a:lvl3pPr>
    <a:lvl4pPr marL="1371600" algn="l" rtl="0" eaLnBrk="0" fontAlgn="base" hangingPunct="0">
      <a:spcBef>
        <a:spcPct val="0"/>
      </a:spcBef>
      <a:spcAft>
        <a:spcPct val="0"/>
      </a:spcAft>
      <a:defRPr sz="2500" kern="1200">
        <a:solidFill>
          <a:schemeClr val="tx2"/>
        </a:solidFill>
        <a:latin typeface="Arial" charset="0"/>
        <a:ea typeface="+mn-ea"/>
        <a:cs typeface="+mn-cs"/>
      </a:defRPr>
    </a:lvl4pPr>
    <a:lvl5pPr marL="1828800" algn="l" rtl="0" eaLnBrk="0" fontAlgn="base" hangingPunct="0">
      <a:spcBef>
        <a:spcPct val="0"/>
      </a:spcBef>
      <a:spcAft>
        <a:spcPct val="0"/>
      </a:spcAft>
      <a:defRPr sz="2500" kern="1200">
        <a:solidFill>
          <a:schemeClr val="tx2"/>
        </a:solidFill>
        <a:latin typeface="Arial" charset="0"/>
        <a:ea typeface="+mn-ea"/>
        <a:cs typeface="+mn-cs"/>
      </a:defRPr>
    </a:lvl5pPr>
    <a:lvl6pPr marL="2286000" algn="l" defTabSz="914400" rtl="0" eaLnBrk="1" latinLnBrk="0" hangingPunct="1">
      <a:defRPr sz="2500" kern="1200">
        <a:solidFill>
          <a:schemeClr val="tx2"/>
        </a:solidFill>
        <a:latin typeface="Arial" charset="0"/>
        <a:ea typeface="+mn-ea"/>
        <a:cs typeface="+mn-cs"/>
      </a:defRPr>
    </a:lvl6pPr>
    <a:lvl7pPr marL="2743200" algn="l" defTabSz="914400" rtl="0" eaLnBrk="1" latinLnBrk="0" hangingPunct="1">
      <a:defRPr sz="2500" kern="1200">
        <a:solidFill>
          <a:schemeClr val="tx2"/>
        </a:solidFill>
        <a:latin typeface="Arial" charset="0"/>
        <a:ea typeface="+mn-ea"/>
        <a:cs typeface="+mn-cs"/>
      </a:defRPr>
    </a:lvl7pPr>
    <a:lvl8pPr marL="3200400" algn="l" defTabSz="914400" rtl="0" eaLnBrk="1" latinLnBrk="0" hangingPunct="1">
      <a:defRPr sz="2500" kern="1200">
        <a:solidFill>
          <a:schemeClr val="tx2"/>
        </a:solidFill>
        <a:latin typeface="Arial" charset="0"/>
        <a:ea typeface="+mn-ea"/>
        <a:cs typeface="+mn-cs"/>
      </a:defRPr>
    </a:lvl8pPr>
    <a:lvl9pPr marL="3657600" algn="l" defTabSz="914400" rtl="0" eaLnBrk="1" latinLnBrk="0" hangingPunct="1">
      <a:defRPr sz="2500" kern="1200">
        <a:solidFill>
          <a:schemeClr val="tx2"/>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8B22"/>
    <a:srgbClr val="FFFFCC"/>
    <a:srgbClr val="FFFF99"/>
    <a:srgbClr val="0000FF"/>
    <a:srgbClr val="DDDDDD"/>
    <a:srgbClr val="006600"/>
    <a:srgbClr val="00FF00"/>
    <a:srgbClr val="FF0000"/>
    <a:srgbClr val="94E4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442" autoAdjust="0"/>
    <p:restoredTop sz="98870" autoAdjust="0"/>
  </p:normalViewPr>
  <p:slideViewPr>
    <p:cSldViewPr>
      <p:cViewPr>
        <p:scale>
          <a:sx n="100" d="100"/>
          <a:sy n="100" d="100"/>
        </p:scale>
        <p:origin x="948" y="3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698"/>
    </p:cViewPr>
  </p:sorterViewPr>
  <p:notesViewPr>
    <p:cSldViewPr>
      <p:cViewPr varScale="1">
        <p:scale>
          <a:sx n="90" d="100"/>
          <a:sy n="90" d="100"/>
        </p:scale>
        <p:origin x="-2520" y="-102"/>
      </p:cViewPr>
      <p:guideLst>
        <p:guide orient="horz" pos="2736"/>
        <p:guide pos="201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773363" cy="43497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3625851" y="0"/>
            <a:ext cx="2773363" cy="434975"/>
          </a:xfrm>
          <a:prstGeom prst="rect">
            <a:avLst/>
          </a:prstGeom>
        </p:spPr>
        <p:txBody>
          <a:bodyPr vert="horz" lIns="91430" tIns="45715" rIns="91430" bIns="45715" rtlCol="0"/>
          <a:lstStyle>
            <a:lvl1pPr algn="r">
              <a:defRPr sz="1200"/>
            </a:lvl1pPr>
          </a:lstStyle>
          <a:p>
            <a:fld id="{C56853D8-9981-4C9A-9EB4-03634DB7C345}" type="datetimeFigureOut">
              <a:rPr lang="en-US" smtClean="0"/>
              <a:t>2016-09-20</a:t>
            </a:fld>
            <a:endParaRPr lang="en-US"/>
          </a:p>
        </p:txBody>
      </p:sp>
      <p:sp>
        <p:nvSpPr>
          <p:cNvPr id="4" name="Footer Placeholder 3"/>
          <p:cNvSpPr>
            <a:spLocks noGrp="1"/>
          </p:cNvSpPr>
          <p:nvPr>
            <p:ph type="ftr" sz="quarter" idx="2"/>
          </p:nvPr>
        </p:nvSpPr>
        <p:spPr>
          <a:xfrm>
            <a:off x="0" y="8250239"/>
            <a:ext cx="2773363" cy="43497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3625851" y="8250239"/>
            <a:ext cx="2773363" cy="434975"/>
          </a:xfrm>
          <a:prstGeom prst="rect">
            <a:avLst/>
          </a:prstGeom>
        </p:spPr>
        <p:txBody>
          <a:bodyPr vert="horz" lIns="91430" tIns="45715" rIns="91430" bIns="45715" rtlCol="0" anchor="b"/>
          <a:lstStyle>
            <a:lvl1pPr algn="r">
              <a:defRPr sz="1200"/>
            </a:lvl1pPr>
          </a:lstStyle>
          <a:p>
            <a:fld id="{37199D35-55F9-4F72-B8AE-C317E4FBFDC5}" type="slidenum">
              <a:rPr lang="en-US" smtClean="0"/>
              <a:t>‹#›</a:t>
            </a:fld>
            <a:endParaRPr lang="en-US"/>
          </a:p>
        </p:txBody>
      </p:sp>
    </p:spTree>
    <p:extLst>
      <p:ext uri="{BB962C8B-B14F-4D97-AF65-F5344CB8AC3E}">
        <p14:creationId xmlns:p14="http://schemas.microsoft.com/office/powerpoint/2010/main" val="3819855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2" tIns="43097" rIns="86192" bIns="43097" numCol="1" anchor="t" anchorCtr="0" compatLnSpc="1">
            <a:prstTxWarp prst="textNoShape">
              <a:avLst/>
            </a:prstTxWarp>
          </a:bodyPr>
          <a:lstStyle>
            <a:lvl1pPr defTabSz="862083">
              <a:defRPr sz="1200" smtClean="0">
                <a:solidFill>
                  <a:schemeClr val="tx1"/>
                </a:solidFill>
                <a:latin typeface="Times New Roman" pitchFamily="18" charset="0"/>
              </a:defRPr>
            </a:lvl1pPr>
          </a:lstStyle>
          <a:p>
            <a:pPr>
              <a:defRPr/>
            </a:pPr>
            <a:endParaRPr lang="en-US"/>
          </a:p>
        </p:txBody>
      </p:sp>
      <p:sp>
        <p:nvSpPr>
          <p:cNvPr id="19459" name="Rectangle 3"/>
          <p:cNvSpPr>
            <a:spLocks noGrp="1" noChangeArrowheads="1"/>
          </p:cNvSpPr>
          <p:nvPr>
            <p:ph type="dt" idx="1"/>
          </p:nvPr>
        </p:nvSpPr>
        <p:spPr bwMode="auto">
          <a:xfrm>
            <a:off x="3627438" y="0"/>
            <a:ext cx="2773362" cy="433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2" tIns="43097" rIns="86192" bIns="43097" numCol="1" anchor="t" anchorCtr="0" compatLnSpc="1">
            <a:prstTxWarp prst="textNoShape">
              <a:avLst/>
            </a:prstTxWarp>
          </a:bodyPr>
          <a:lstStyle>
            <a:lvl1pPr algn="r" defTabSz="862083">
              <a:defRPr sz="1200" smtClean="0">
                <a:solidFill>
                  <a:schemeClr val="tx1"/>
                </a:solidFill>
                <a:latin typeface="Times New Roman" pitchFamily="18" charset="0"/>
              </a:defRPr>
            </a:lvl1pPr>
          </a:lstStyle>
          <a:p>
            <a:pPr>
              <a:defRPr/>
            </a:pPr>
            <a:endParaRPr lang="en-US"/>
          </a:p>
        </p:txBody>
      </p:sp>
      <p:sp>
        <p:nvSpPr>
          <p:cNvPr id="79876" name="Rectangle 4"/>
          <p:cNvSpPr>
            <a:spLocks noGrp="1" noRot="1" noChangeAspect="1" noChangeArrowheads="1" noTextEdit="1"/>
          </p:cNvSpPr>
          <p:nvPr>
            <p:ph type="sldImg" idx="2"/>
          </p:nvPr>
        </p:nvSpPr>
        <p:spPr bwMode="auto">
          <a:xfrm>
            <a:off x="1028700" y="652463"/>
            <a:ext cx="4343400" cy="32575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461" name="Rectangle 5"/>
          <p:cNvSpPr>
            <a:spLocks noGrp="1" noChangeArrowheads="1"/>
          </p:cNvSpPr>
          <p:nvPr>
            <p:ph type="body" sz="quarter" idx="3"/>
          </p:nvPr>
        </p:nvSpPr>
        <p:spPr bwMode="auto">
          <a:xfrm>
            <a:off x="852489" y="4125913"/>
            <a:ext cx="4695825" cy="39084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2" tIns="43097" rIns="86192" bIns="430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9462" name="Rectangle 6"/>
          <p:cNvSpPr>
            <a:spLocks noGrp="1" noChangeArrowheads="1"/>
          </p:cNvSpPr>
          <p:nvPr>
            <p:ph type="ftr" sz="quarter" idx="4"/>
          </p:nvPr>
        </p:nvSpPr>
        <p:spPr bwMode="auto">
          <a:xfrm>
            <a:off x="0" y="8253414"/>
            <a:ext cx="2773363" cy="433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2" tIns="43097" rIns="86192" bIns="43097" numCol="1" anchor="b" anchorCtr="0" compatLnSpc="1">
            <a:prstTxWarp prst="textNoShape">
              <a:avLst/>
            </a:prstTxWarp>
          </a:bodyPr>
          <a:lstStyle>
            <a:lvl1pPr defTabSz="862083">
              <a:defRPr sz="1200" smtClean="0">
                <a:solidFill>
                  <a:schemeClr val="tx1"/>
                </a:solidFill>
                <a:latin typeface="Times New Roman" pitchFamily="18" charset="0"/>
              </a:defRPr>
            </a:lvl1pPr>
          </a:lstStyle>
          <a:p>
            <a:pPr>
              <a:defRPr/>
            </a:pPr>
            <a:endParaRPr lang="en-US"/>
          </a:p>
        </p:txBody>
      </p:sp>
      <p:sp>
        <p:nvSpPr>
          <p:cNvPr id="19463" name="Rectangle 7"/>
          <p:cNvSpPr>
            <a:spLocks noGrp="1" noChangeArrowheads="1"/>
          </p:cNvSpPr>
          <p:nvPr>
            <p:ph type="sldNum" sz="quarter" idx="5"/>
          </p:nvPr>
        </p:nvSpPr>
        <p:spPr bwMode="auto">
          <a:xfrm>
            <a:off x="3627438" y="8253414"/>
            <a:ext cx="2773362" cy="433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92" tIns="43097" rIns="86192" bIns="43097" numCol="1" anchor="b" anchorCtr="0" compatLnSpc="1">
            <a:prstTxWarp prst="textNoShape">
              <a:avLst/>
            </a:prstTxWarp>
          </a:bodyPr>
          <a:lstStyle>
            <a:lvl1pPr algn="r" defTabSz="862083">
              <a:defRPr sz="1200" smtClean="0">
                <a:solidFill>
                  <a:schemeClr val="tx1"/>
                </a:solidFill>
                <a:latin typeface="Times New Roman" pitchFamily="18" charset="0"/>
              </a:defRPr>
            </a:lvl1pPr>
          </a:lstStyle>
          <a:p>
            <a:pPr>
              <a:defRPr/>
            </a:pPr>
            <a:fld id="{52D12978-3466-44F4-BEBD-391137DE6A16}" type="slidenum">
              <a:rPr lang="en-US"/>
              <a:pPr>
                <a:defRPr/>
              </a:pPr>
              <a:t>‹#›</a:t>
            </a:fld>
            <a:endParaRPr lang="en-US"/>
          </a:p>
        </p:txBody>
      </p:sp>
    </p:spTree>
    <p:extLst>
      <p:ext uri="{BB962C8B-B14F-4D97-AF65-F5344CB8AC3E}">
        <p14:creationId xmlns:p14="http://schemas.microsoft.com/office/powerpoint/2010/main" val="12848669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D12978-3466-44F4-BEBD-391137DE6A16}" type="slidenum">
              <a:rPr lang="en-US" smtClean="0"/>
              <a:pPr>
                <a:defRPr/>
              </a:pPr>
              <a:t>1</a:t>
            </a:fld>
            <a:endParaRPr lang="en-US" dirty="0"/>
          </a:p>
        </p:txBody>
      </p:sp>
    </p:spTree>
    <p:extLst>
      <p:ext uri="{BB962C8B-B14F-4D97-AF65-F5344CB8AC3E}">
        <p14:creationId xmlns:p14="http://schemas.microsoft.com/office/powerpoint/2010/main" val="3726086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2D12978-3466-44F4-BEBD-391137DE6A16}" type="slidenum">
              <a:rPr lang="en-US" smtClean="0"/>
              <a:pPr>
                <a:defRPr/>
              </a:pPr>
              <a:t>2</a:t>
            </a:fld>
            <a:endParaRPr lang="en-US"/>
          </a:p>
        </p:txBody>
      </p:sp>
    </p:spTree>
    <p:extLst>
      <p:ext uri="{BB962C8B-B14F-4D97-AF65-F5344CB8AC3E}">
        <p14:creationId xmlns:p14="http://schemas.microsoft.com/office/powerpoint/2010/main" val="3076596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defTabSz="861915">
              <a:defRPr sz="2500">
                <a:solidFill>
                  <a:schemeClr val="tx2"/>
                </a:solidFill>
                <a:latin typeface="Arial" charset="0"/>
              </a:defRPr>
            </a:lvl1pPr>
            <a:lvl2pPr marL="742866" indent="-285718" defTabSz="861915">
              <a:defRPr sz="2500">
                <a:solidFill>
                  <a:schemeClr val="tx2"/>
                </a:solidFill>
                <a:latin typeface="Arial" charset="0"/>
              </a:defRPr>
            </a:lvl2pPr>
            <a:lvl3pPr marL="1142870" indent="-228574" defTabSz="861915">
              <a:defRPr sz="2500">
                <a:solidFill>
                  <a:schemeClr val="tx2"/>
                </a:solidFill>
                <a:latin typeface="Arial" charset="0"/>
              </a:defRPr>
            </a:lvl3pPr>
            <a:lvl4pPr marL="1600018" indent="-228574" defTabSz="861915">
              <a:defRPr sz="2500">
                <a:solidFill>
                  <a:schemeClr val="tx2"/>
                </a:solidFill>
                <a:latin typeface="Arial" charset="0"/>
              </a:defRPr>
            </a:lvl4pPr>
            <a:lvl5pPr marL="2057166" indent="-228574" defTabSz="861915">
              <a:defRPr sz="2500">
                <a:solidFill>
                  <a:schemeClr val="tx2"/>
                </a:solidFill>
                <a:latin typeface="Arial" charset="0"/>
              </a:defRPr>
            </a:lvl5pPr>
            <a:lvl6pPr marL="2514314" indent="-228574" defTabSz="861915" eaLnBrk="0" fontAlgn="base" hangingPunct="0">
              <a:spcBef>
                <a:spcPct val="0"/>
              </a:spcBef>
              <a:spcAft>
                <a:spcPct val="0"/>
              </a:spcAft>
              <a:defRPr sz="2500">
                <a:solidFill>
                  <a:schemeClr val="tx2"/>
                </a:solidFill>
                <a:latin typeface="Arial" charset="0"/>
              </a:defRPr>
            </a:lvl6pPr>
            <a:lvl7pPr marL="2971462" indent="-228574" defTabSz="861915" eaLnBrk="0" fontAlgn="base" hangingPunct="0">
              <a:spcBef>
                <a:spcPct val="0"/>
              </a:spcBef>
              <a:spcAft>
                <a:spcPct val="0"/>
              </a:spcAft>
              <a:defRPr sz="2500">
                <a:solidFill>
                  <a:schemeClr val="tx2"/>
                </a:solidFill>
                <a:latin typeface="Arial" charset="0"/>
              </a:defRPr>
            </a:lvl7pPr>
            <a:lvl8pPr marL="3428610" indent="-228574" defTabSz="861915" eaLnBrk="0" fontAlgn="base" hangingPunct="0">
              <a:spcBef>
                <a:spcPct val="0"/>
              </a:spcBef>
              <a:spcAft>
                <a:spcPct val="0"/>
              </a:spcAft>
              <a:defRPr sz="2500">
                <a:solidFill>
                  <a:schemeClr val="tx2"/>
                </a:solidFill>
                <a:latin typeface="Arial" charset="0"/>
              </a:defRPr>
            </a:lvl8pPr>
            <a:lvl9pPr marL="3885757" indent="-228574" defTabSz="861915" eaLnBrk="0" fontAlgn="base" hangingPunct="0">
              <a:spcBef>
                <a:spcPct val="0"/>
              </a:spcBef>
              <a:spcAft>
                <a:spcPct val="0"/>
              </a:spcAft>
              <a:defRPr sz="2500">
                <a:solidFill>
                  <a:schemeClr val="tx2"/>
                </a:solidFill>
                <a:latin typeface="Arial" charset="0"/>
              </a:defRPr>
            </a:lvl9pPr>
          </a:lstStyle>
          <a:p>
            <a:fld id="{B6DAEB14-6A33-4B20-B63D-9376F40E3CB8}" type="slidenum">
              <a:rPr lang="en-US" sz="1200">
                <a:solidFill>
                  <a:schemeClr val="tx1"/>
                </a:solidFill>
                <a:latin typeface="Times New Roman" pitchFamily="18" charset="0"/>
              </a:rPr>
              <a:pPr/>
              <a:t>30</a:t>
            </a:fld>
            <a:endParaRPr lang="en-US" sz="1200">
              <a:solidFill>
                <a:schemeClr val="tx1"/>
              </a:solidFill>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1007329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defTabSz="861915">
              <a:defRPr sz="2500">
                <a:solidFill>
                  <a:schemeClr val="tx2"/>
                </a:solidFill>
                <a:latin typeface="Arial" charset="0"/>
              </a:defRPr>
            </a:lvl1pPr>
            <a:lvl2pPr marL="742866" indent="-285718" defTabSz="861915">
              <a:defRPr sz="2500">
                <a:solidFill>
                  <a:schemeClr val="tx2"/>
                </a:solidFill>
                <a:latin typeface="Arial" charset="0"/>
              </a:defRPr>
            </a:lvl2pPr>
            <a:lvl3pPr marL="1142870" indent="-228574" defTabSz="861915">
              <a:defRPr sz="2500">
                <a:solidFill>
                  <a:schemeClr val="tx2"/>
                </a:solidFill>
                <a:latin typeface="Arial" charset="0"/>
              </a:defRPr>
            </a:lvl3pPr>
            <a:lvl4pPr marL="1600018" indent="-228574" defTabSz="861915">
              <a:defRPr sz="2500">
                <a:solidFill>
                  <a:schemeClr val="tx2"/>
                </a:solidFill>
                <a:latin typeface="Arial" charset="0"/>
              </a:defRPr>
            </a:lvl4pPr>
            <a:lvl5pPr marL="2057166" indent="-228574" defTabSz="861915">
              <a:defRPr sz="2500">
                <a:solidFill>
                  <a:schemeClr val="tx2"/>
                </a:solidFill>
                <a:latin typeface="Arial" charset="0"/>
              </a:defRPr>
            </a:lvl5pPr>
            <a:lvl6pPr marL="2514314" indent="-228574" defTabSz="861915" eaLnBrk="0" fontAlgn="base" hangingPunct="0">
              <a:spcBef>
                <a:spcPct val="0"/>
              </a:spcBef>
              <a:spcAft>
                <a:spcPct val="0"/>
              </a:spcAft>
              <a:defRPr sz="2500">
                <a:solidFill>
                  <a:schemeClr val="tx2"/>
                </a:solidFill>
                <a:latin typeface="Arial" charset="0"/>
              </a:defRPr>
            </a:lvl6pPr>
            <a:lvl7pPr marL="2971462" indent="-228574" defTabSz="861915" eaLnBrk="0" fontAlgn="base" hangingPunct="0">
              <a:spcBef>
                <a:spcPct val="0"/>
              </a:spcBef>
              <a:spcAft>
                <a:spcPct val="0"/>
              </a:spcAft>
              <a:defRPr sz="2500">
                <a:solidFill>
                  <a:schemeClr val="tx2"/>
                </a:solidFill>
                <a:latin typeface="Arial" charset="0"/>
              </a:defRPr>
            </a:lvl7pPr>
            <a:lvl8pPr marL="3428610" indent="-228574" defTabSz="861915" eaLnBrk="0" fontAlgn="base" hangingPunct="0">
              <a:spcBef>
                <a:spcPct val="0"/>
              </a:spcBef>
              <a:spcAft>
                <a:spcPct val="0"/>
              </a:spcAft>
              <a:defRPr sz="2500">
                <a:solidFill>
                  <a:schemeClr val="tx2"/>
                </a:solidFill>
                <a:latin typeface="Arial" charset="0"/>
              </a:defRPr>
            </a:lvl8pPr>
            <a:lvl9pPr marL="3885757" indent="-228574" defTabSz="861915" eaLnBrk="0" fontAlgn="base" hangingPunct="0">
              <a:spcBef>
                <a:spcPct val="0"/>
              </a:spcBef>
              <a:spcAft>
                <a:spcPct val="0"/>
              </a:spcAft>
              <a:defRPr sz="2500">
                <a:solidFill>
                  <a:schemeClr val="tx2"/>
                </a:solidFill>
                <a:latin typeface="Arial" charset="0"/>
              </a:defRPr>
            </a:lvl9pPr>
          </a:lstStyle>
          <a:p>
            <a:fld id="{5551D658-500F-443B-B6BC-A296945534F7}" type="slidenum">
              <a:rPr lang="en-US" sz="1200">
                <a:solidFill>
                  <a:schemeClr val="tx1"/>
                </a:solidFill>
                <a:latin typeface="Times New Roman" pitchFamily="18" charset="0"/>
              </a:rPr>
              <a:pPr/>
              <a:t>31</a:t>
            </a:fld>
            <a:endParaRPr lang="en-US" sz="1200">
              <a:solidFill>
                <a:schemeClr val="tx1"/>
              </a:solidFill>
              <a:latin typeface="Times New Roman"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4079119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defTabSz="861915">
              <a:defRPr sz="2500">
                <a:solidFill>
                  <a:schemeClr val="tx2"/>
                </a:solidFill>
                <a:latin typeface="Arial" charset="0"/>
              </a:defRPr>
            </a:lvl1pPr>
            <a:lvl2pPr marL="742866" indent="-285718" defTabSz="861915">
              <a:defRPr sz="2500">
                <a:solidFill>
                  <a:schemeClr val="tx2"/>
                </a:solidFill>
                <a:latin typeface="Arial" charset="0"/>
              </a:defRPr>
            </a:lvl2pPr>
            <a:lvl3pPr marL="1142870" indent="-228574" defTabSz="861915">
              <a:defRPr sz="2500">
                <a:solidFill>
                  <a:schemeClr val="tx2"/>
                </a:solidFill>
                <a:latin typeface="Arial" charset="0"/>
              </a:defRPr>
            </a:lvl3pPr>
            <a:lvl4pPr marL="1600018" indent="-228574" defTabSz="861915">
              <a:defRPr sz="2500">
                <a:solidFill>
                  <a:schemeClr val="tx2"/>
                </a:solidFill>
                <a:latin typeface="Arial" charset="0"/>
              </a:defRPr>
            </a:lvl4pPr>
            <a:lvl5pPr marL="2057166" indent="-228574" defTabSz="861915">
              <a:defRPr sz="2500">
                <a:solidFill>
                  <a:schemeClr val="tx2"/>
                </a:solidFill>
                <a:latin typeface="Arial" charset="0"/>
              </a:defRPr>
            </a:lvl5pPr>
            <a:lvl6pPr marL="2514314" indent="-228574" defTabSz="861915" eaLnBrk="0" fontAlgn="base" hangingPunct="0">
              <a:spcBef>
                <a:spcPct val="0"/>
              </a:spcBef>
              <a:spcAft>
                <a:spcPct val="0"/>
              </a:spcAft>
              <a:defRPr sz="2500">
                <a:solidFill>
                  <a:schemeClr val="tx2"/>
                </a:solidFill>
                <a:latin typeface="Arial" charset="0"/>
              </a:defRPr>
            </a:lvl6pPr>
            <a:lvl7pPr marL="2971462" indent="-228574" defTabSz="861915" eaLnBrk="0" fontAlgn="base" hangingPunct="0">
              <a:spcBef>
                <a:spcPct val="0"/>
              </a:spcBef>
              <a:spcAft>
                <a:spcPct val="0"/>
              </a:spcAft>
              <a:defRPr sz="2500">
                <a:solidFill>
                  <a:schemeClr val="tx2"/>
                </a:solidFill>
                <a:latin typeface="Arial" charset="0"/>
              </a:defRPr>
            </a:lvl7pPr>
            <a:lvl8pPr marL="3428610" indent="-228574" defTabSz="861915" eaLnBrk="0" fontAlgn="base" hangingPunct="0">
              <a:spcBef>
                <a:spcPct val="0"/>
              </a:spcBef>
              <a:spcAft>
                <a:spcPct val="0"/>
              </a:spcAft>
              <a:defRPr sz="2500">
                <a:solidFill>
                  <a:schemeClr val="tx2"/>
                </a:solidFill>
                <a:latin typeface="Arial" charset="0"/>
              </a:defRPr>
            </a:lvl8pPr>
            <a:lvl9pPr marL="3885757" indent="-228574" defTabSz="861915" eaLnBrk="0" fontAlgn="base" hangingPunct="0">
              <a:spcBef>
                <a:spcPct val="0"/>
              </a:spcBef>
              <a:spcAft>
                <a:spcPct val="0"/>
              </a:spcAft>
              <a:defRPr sz="2500">
                <a:solidFill>
                  <a:schemeClr val="tx2"/>
                </a:solidFill>
                <a:latin typeface="Arial" charset="0"/>
              </a:defRPr>
            </a:lvl9pPr>
          </a:lstStyle>
          <a:p>
            <a:fld id="{F10741DE-0173-499C-8D0C-871892B82996}" type="slidenum">
              <a:rPr lang="en-US" sz="1200">
                <a:solidFill>
                  <a:schemeClr val="tx1"/>
                </a:solidFill>
                <a:latin typeface="Times New Roman" pitchFamily="18" charset="0"/>
              </a:rPr>
              <a:pPr/>
              <a:t>32</a:t>
            </a:fld>
            <a:endParaRPr lang="en-US" sz="1200">
              <a:solidFill>
                <a:schemeClr val="tx1"/>
              </a:solidFill>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2002552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defTabSz="861915">
              <a:defRPr sz="2500">
                <a:solidFill>
                  <a:schemeClr val="tx2"/>
                </a:solidFill>
                <a:latin typeface="Arial" charset="0"/>
              </a:defRPr>
            </a:lvl1pPr>
            <a:lvl2pPr marL="742866" indent="-285718" defTabSz="861915">
              <a:defRPr sz="2500">
                <a:solidFill>
                  <a:schemeClr val="tx2"/>
                </a:solidFill>
                <a:latin typeface="Arial" charset="0"/>
              </a:defRPr>
            </a:lvl2pPr>
            <a:lvl3pPr marL="1142870" indent="-228574" defTabSz="861915">
              <a:defRPr sz="2500">
                <a:solidFill>
                  <a:schemeClr val="tx2"/>
                </a:solidFill>
                <a:latin typeface="Arial" charset="0"/>
              </a:defRPr>
            </a:lvl3pPr>
            <a:lvl4pPr marL="1600018" indent="-228574" defTabSz="861915">
              <a:defRPr sz="2500">
                <a:solidFill>
                  <a:schemeClr val="tx2"/>
                </a:solidFill>
                <a:latin typeface="Arial" charset="0"/>
              </a:defRPr>
            </a:lvl4pPr>
            <a:lvl5pPr marL="2057166" indent="-228574" defTabSz="861915">
              <a:defRPr sz="2500">
                <a:solidFill>
                  <a:schemeClr val="tx2"/>
                </a:solidFill>
                <a:latin typeface="Arial" charset="0"/>
              </a:defRPr>
            </a:lvl5pPr>
            <a:lvl6pPr marL="2514314" indent="-228574" defTabSz="861915" eaLnBrk="0" fontAlgn="base" hangingPunct="0">
              <a:spcBef>
                <a:spcPct val="0"/>
              </a:spcBef>
              <a:spcAft>
                <a:spcPct val="0"/>
              </a:spcAft>
              <a:defRPr sz="2500">
                <a:solidFill>
                  <a:schemeClr val="tx2"/>
                </a:solidFill>
                <a:latin typeface="Arial" charset="0"/>
              </a:defRPr>
            </a:lvl6pPr>
            <a:lvl7pPr marL="2971462" indent="-228574" defTabSz="861915" eaLnBrk="0" fontAlgn="base" hangingPunct="0">
              <a:spcBef>
                <a:spcPct val="0"/>
              </a:spcBef>
              <a:spcAft>
                <a:spcPct val="0"/>
              </a:spcAft>
              <a:defRPr sz="2500">
                <a:solidFill>
                  <a:schemeClr val="tx2"/>
                </a:solidFill>
                <a:latin typeface="Arial" charset="0"/>
              </a:defRPr>
            </a:lvl7pPr>
            <a:lvl8pPr marL="3428610" indent="-228574" defTabSz="861915" eaLnBrk="0" fontAlgn="base" hangingPunct="0">
              <a:spcBef>
                <a:spcPct val="0"/>
              </a:spcBef>
              <a:spcAft>
                <a:spcPct val="0"/>
              </a:spcAft>
              <a:defRPr sz="2500">
                <a:solidFill>
                  <a:schemeClr val="tx2"/>
                </a:solidFill>
                <a:latin typeface="Arial" charset="0"/>
              </a:defRPr>
            </a:lvl8pPr>
            <a:lvl9pPr marL="3885757" indent="-228574" defTabSz="861915" eaLnBrk="0" fontAlgn="base" hangingPunct="0">
              <a:spcBef>
                <a:spcPct val="0"/>
              </a:spcBef>
              <a:spcAft>
                <a:spcPct val="0"/>
              </a:spcAft>
              <a:defRPr sz="2500">
                <a:solidFill>
                  <a:schemeClr val="tx2"/>
                </a:solidFill>
                <a:latin typeface="Arial" charset="0"/>
              </a:defRPr>
            </a:lvl9pPr>
          </a:lstStyle>
          <a:p>
            <a:fld id="{BBB3AA2F-A53C-4B94-BBDA-AF1D9455687C}" type="slidenum">
              <a:rPr lang="en-US" sz="1200">
                <a:solidFill>
                  <a:schemeClr val="tx1"/>
                </a:solidFill>
                <a:latin typeface="Times New Roman" pitchFamily="18" charset="0"/>
              </a:rPr>
              <a:pPr/>
              <a:t>33</a:t>
            </a:fld>
            <a:endParaRPr lang="en-US" sz="1200">
              <a:solidFill>
                <a:schemeClr val="tx1"/>
              </a:solidFill>
              <a:latin typeface="Times New Roman"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343791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defTabSz="861915">
              <a:defRPr sz="2500">
                <a:solidFill>
                  <a:schemeClr val="tx2"/>
                </a:solidFill>
                <a:latin typeface="Arial" charset="0"/>
              </a:defRPr>
            </a:lvl1pPr>
            <a:lvl2pPr marL="742866" indent="-285718" defTabSz="861915">
              <a:defRPr sz="2500">
                <a:solidFill>
                  <a:schemeClr val="tx2"/>
                </a:solidFill>
                <a:latin typeface="Arial" charset="0"/>
              </a:defRPr>
            </a:lvl2pPr>
            <a:lvl3pPr marL="1142870" indent="-228574" defTabSz="861915">
              <a:defRPr sz="2500">
                <a:solidFill>
                  <a:schemeClr val="tx2"/>
                </a:solidFill>
                <a:latin typeface="Arial" charset="0"/>
              </a:defRPr>
            </a:lvl3pPr>
            <a:lvl4pPr marL="1600018" indent="-228574" defTabSz="861915">
              <a:defRPr sz="2500">
                <a:solidFill>
                  <a:schemeClr val="tx2"/>
                </a:solidFill>
                <a:latin typeface="Arial" charset="0"/>
              </a:defRPr>
            </a:lvl4pPr>
            <a:lvl5pPr marL="2057166" indent="-228574" defTabSz="861915">
              <a:defRPr sz="2500">
                <a:solidFill>
                  <a:schemeClr val="tx2"/>
                </a:solidFill>
                <a:latin typeface="Arial" charset="0"/>
              </a:defRPr>
            </a:lvl5pPr>
            <a:lvl6pPr marL="2514314" indent="-228574" defTabSz="861915" eaLnBrk="0" fontAlgn="base" hangingPunct="0">
              <a:spcBef>
                <a:spcPct val="0"/>
              </a:spcBef>
              <a:spcAft>
                <a:spcPct val="0"/>
              </a:spcAft>
              <a:defRPr sz="2500">
                <a:solidFill>
                  <a:schemeClr val="tx2"/>
                </a:solidFill>
                <a:latin typeface="Arial" charset="0"/>
              </a:defRPr>
            </a:lvl6pPr>
            <a:lvl7pPr marL="2971462" indent="-228574" defTabSz="861915" eaLnBrk="0" fontAlgn="base" hangingPunct="0">
              <a:spcBef>
                <a:spcPct val="0"/>
              </a:spcBef>
              <a:spcAft>
                <a:spcPct val="0"/>
              </a:spcAft>
              <a:defRPr sz="2500">
                <a:solidFill>
                  <a:schemeClr val="tx2"/>
                </a:solidFill>
                <a:latin typeface="Arial" charset="0"/>
              </a:defRPr>
            </a:lvl7pPr>
            <a:lvl8pPr marL="3428610" indent="-228574" defTabSz="861915" eaLnBrk="0" fontAlgn="base" hangingPunct="0">
              <a:spcBef>
                <a:spcPct val="0"/>
              </a:spcBef>
              <a:spcAft>
                <a:spcPct val="0"/>
              </a:spcAft>
              <a:defRPr sz="2500">
                <a:solidFill>
                  <a:schemeClr val="tx2"/>
                </a:solidFill>
                <a:latin typeface="Arial" charset="0"/>
              </a:defRPr>
            </a:lvl8pPr>
            <a:lvl9pPr marL="3885757" indent="-228574" defTabSz="861915" eaLnBrk="0" fontAlgn="base" hangingPunct="0">
              <a:spcBef>
                <a:spcPct val="0"/>
              </a:spcBef>
              <a:spcAft>
                <a:spcPct val="0"/>
              </a:spcAft>
              <a:defRPr sz="2500">
                <a:solidFill>
                  <a:schemeClr val="tx2"/>
                </a:solidFill>
                <a:latin typeface="Arial" charset="0"/>
              </a:defRPr>
            </a:lvl9pPr>
          </a:lstStyle>
          <a:p>
            <a:fld id="{8F9A0560-F40F-46FB-8569-783B0204D6ED}" type="slidenum">
              <a:rPr lang="en-US" sz="1200">
                <a:solidFill>
                  <a:schemeClr val="tx1"/>
                </a:solidFill>
                <a:latin typeface="Times New Roman" pitchFamily="18" charset="0"/>
              </a:rPr>
              <a:pPr/>
              <a:t>34</a:t>
            </a:fld>
            <a:endParaRPr lang="en-US" sz="1200">
              <a:solidFill>
                <a:schemeClr val="tx1"/>
              </a:solidFill>
              <a:latin typeface="Times New Roman"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497396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2D12978-3466-44F4-BEBD-391137DE6A16}" type="slidenum">
              <a:rPr lang="en-US" smtClean="0"/>
              <a:pPr>
                <a:defRPr/>
              </a:pPr>
              <a:t>39</a:t>
            </a:fld>
            <a:endParaRPr lang="en-US"/>
          </a:p>
        </p:txBody>
      </p:sp>
    </p:spTree>
    <p:extLst>
      <p:ext uri="{BB962C8B-B14F-4D97-AF65-F5344CB8AC3E}">
        <p14:creationId xmlns:p14="http://schemas.microsoft.com/office/powerpoint/2010/main" val="1678752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Line 2"/>
          <p:cNvSpPr>
            <a:spLocks noChangeShapeType="1"/>
          </p:cNvSpPr>
          <p:nvPr/>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 name="Line 7"/>
          <p:cNvSpPr>
            <a:spLocks noChangeShapeType="1"/>
          </p:cNvSpPr>
          <p:nvPr/>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 name="Picture 8" descr="Vanderbi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
          <p:cNvSpPr>
            <a:spLocks noChangeArrowheads="1"/>
          </p:cNvSpPr>
          <p:nvPr/>
        </p:nvSpPr>
        <p:spPr bwMode="auto">
          <a:xfrm>
            <a:off x="692150" y="1520825"/>
            <a:ext cx="77739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00" tIns="46000" rIns="92000" bIns="46000" anchor="ctr">
            <a:spAutoFit/>
          </a:bodyPr>
          <a:lstStyle/>
          <a:p>
            <a:pPr algn="ctr"/>
            <a:r>
              <a:rPr lang="en-US" sz="4000" dirty="0">
                <a:latin typeface="Times New Roman" pitchFamily="18" charset="0"/>
              </a:rPr>
              <a:t>EECE/CS </a:t>
            </a:r>
            <a:r>
              <a:rPr lang="en-US" sz="4000" dirty="0" smtClean="0">
                <a:latin typeface="Times New Roman" pitchFamily="18" charset="0"/>
              </a:rPr>
              <a:t>4353 Image </a:t>
            </a:r>
            <a:r>
              <a:rPr lang="en-US" sz="4000" dirty="0">
                <a:latin typeface="Times New Roman" pitchFamily="18" charset="0"/>
              </a:rPr>
              <a:t>Processing</a:t>
            </a:r>
          </a:p>
        </p:txBody>
      </p:sp>
      <p:sp>
        <p:nvSpPr>
          <p:cNvPr id="7" name="Rectangle 10"/>
          <p:cNvSpPr>
            <a:spLocks noChangeArrowheads="1"/>
          </p:cNvSpPr>
          <p:nvPr/>
        </p:nvSpPr>
        <p:spPr bwMode="auto">
          <a:xfrm>
            <a:off x="1371600" y="3810000"/>
            <a:ext cx="6400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00" tIns="46000" rIns="92000" bIns="46000" anchor="ctr"/>
          <a:lstStyle/>
          <a:p>
            <a:pPr algn="ctr">
              <a:spcBef>
                <a:spcPct val="20000"/>
              </a:spcBef>
              <a:buClr>
                <a:schemeClr val="tx1"/>
              </a:buClr>
              <a:buSzPct val="50000"/>
              <a:buFont typeface="Monotype Sorts" pitchFamily="2" charset="2"/>
              <a:buNone/>
            </a:pPr>
            <a:r>
              <a:rPr lang="en-US" sz="2800" dirty="0">
                <a:solidFill>
                  <a:schemeClr val="tx1"/>
                </a:solidFill>
                <a:latin typeface="Times New Roman" pitchFamily="18" charset="0"/>
              </a:rPr>
              <a:t>Richard Alan Peters II</a:t>
            </a:r>
          </a:p>
          <a:p>
            <a:pPr algn="ctr">
              <a:spcBef>
                <a:spcPct val="20000"/>
              </a:spcBef>
              <a:buClr>
                <a:schemeClr val="tx1"/>
              </a:buClr>
              <a:buSzPct val="50000"/>
              <a:buFont typeface="Monotype Sorts" pitchFamily="2" charset="2"/>
              <a:buNone/>
            </a:pPr>
            <a:r>
              <a:rPr lang="en-US" sz="2400" dirty="0">
                <a:solidFill>
                  <a:schemeClr val="tx1"/>
                </a:solidFill>
                <a:latin typeface="Times New Roman" pitchFamily="18" charset="0"/>
              </a:rPr>
              <a:t>Department of Electrical Engineering and Computer Science</a:t>
            </a:r>
          </a:p>
          <a:p>
            <a:pPr algn="ctr">
              <a:spcBef>
                <a:spcPct val="20000"/>
              </a:spcBef>
              <a:buClr>
                <a:schemeClr val="tx1"/>
              </a:buClr>
              <a:buSzPct val="50000"/>
              <a:buFont typeface="Monotype Sorts" pitchFamily="2" charset="2"/>
              <a:buNone/>
            </a:pPr>
            <a:r>
              <a:rPr lang="en-US" sz="2400" dirty="0">
                <a:solidFill>
                  <a:schemeClr val="tx1"/>
                </a:solidFill>
                <a:latin typeface="Times New Roman" pitchFamily="18" charset="0"/>
              </a:rPr>
              <a:t>Fall Semester </a:t>
            </a:r>
            <a:r>
              <a:rPr lang="en-US" sz="2400" dirty="0" smtClean="0">
                <a:solidFill>
                  <a:schemeClr val="tx1"/>
                </a:solidFill>
                <a:latin typeface="Times New Roman" pitchFamily="18" charset="0"/>
              </a:rPr>
              <a:t>2016</a:t>
            </a:r>
            <a:endParaRPr lang="en-US" sz="2400" dirty="0">
              <a:solidFill>
                <a:schemeClr val="tx1"/>
              </a:solidFill>
              <a:latin typeface="Times New Roman" pitchFamily="18" charset="0"/>
            </a:endParaRPr>
          </a:p>
        </p:txBody>
      </p:sp>
      <p:sp>
        <p:nvSpPr>
          <p:cNvPr id="8" name="Text Box 11"/>
          <p:cNvSpPr txBox="1">
            <a:spLocks noChangeArrowheads="1"/>
          </p:cNvSpPr>
          <p:nvPr/>
        </p:nvSpPr>
        <p:spPr bwMode="auto">
          <a:xfrm>
            <a:off x="1039813" y="2779713"/>
            <a:ext cx="70643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5" tIns="45683" rIns="91365" bIns="45683"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dirty="0"/>
              <a:t>Lecture Notes:</a:t>
            </a:r>
          </a:p>
        </p:txBody>
      </p:sp>
      <p:grpSp>
        <p:nvGrpSpPr>
          <p:cNvPr id="9" name="Group 5"/>
          <p:cNvGrpSpPr>
            <a:grpSpLocks/>
          </p:cNvGrpSpPr>
          <p:nvPr userDrawn="1"/>
        </p:nvGrpSpPr>
        <p:grpSpPr bwMode="auto">
          <a:xfrm>
            <a:off x="419100" y="6369050"/>
            <a:ext cx="8305800" cy="336550"/>
            <a:chOff x="240" y="4012"/>
            <a:chExt cx="5232" cy="212"/>
          </a:xfrm>
        </p:grpSpPr>
        <p:sp>
          <p:nvSpPr>
            <p:cNvPr id="10" name="Text Box 6"/>
            <p:cNvSpPr txBox="1">
              <a:spLocks noChangeArrowheads="1"/>
            </p:cNvSpPr>
            <p:nvPr/>
          </p:nvSpPr>
          <p:spPr bwMode="auto">
            <a:xfrm>
              <a:off x="672" y="4012"/>
              <a:ext cx="480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36600">
                <a:defRPr sz="2500">
                  <a:solidFill>
                    <a:schemeClr val="tx2"/>
                  </a:solidFill>
                  <a:latin typeface="Arial" charset="0"/>
                </a:defRPr>
              </a:lvl1pPr>
              <a:lvl2pPr marL="742950" indent="-285750" defTabSz="736600">
                <a:defRPr sz="2500">
                  <a:solidFill>
                    <a:schemeClr val="tx2"/>
                  </a:solidFill>
                  <a:latin typeface="Arial" charset="0"/>
                </a:defRPr>
              </a:lvl2pPr>
              <a:lvl3pPr marL="1143000" indent="-228600" defTabSz="736600">
                <a:defRPr sz="2500">
                  <a:solidFill>
                    <a:schemeClr val="tx2"/>
                  </a:solidFill>
                  <a:latin typeface="Arial" charset="0"/>
                </a:defRPr>
              </a:lvl3pPr>
              <a:lvl4pPr marL="1600200" indent="-228600" defTabSz="736600">
                <a:defRPr sz="2500">
                  <a:solidFill>
                    <a:schemeClr val="tx2"/>
                  </a:solidFill>
                  <a:latin typeface="Arial" charset="0"/>
                </a:defRPr>
              </a:lvl4pPr>
              <a:lvl5pPr marL="2057400" indent="-228600" defTabSz="736600">
                <a:defRPr sz="2500">
                  <a:solidFill>
                    <a:schemeClr val="tx2"/>
                  </a:solidFill>
                  <a:latin typeface="Arial" charset="0"/>
                </a:defRPr>
              </a:lvl5pPr>
              <a:lvl6pPr marL="2514600" indent="-228600" defTabSz="736600" eaLnBrk="0" fontAlgn="base" hangingPunct="0">
                <a:spcBef>
                  <a:spcPct val="0"/>
                </a:spcBef>
                <a:spcAft>
                  <a:spcPct val="0"/>
                </a:spcAft>
                <a:defRPr sz="2500">
                  <a:solidFill>
                    <a:schemeClr val="tx2"/>
                  </a:solidFill>
                  <a:latin typeface="Arial" charset="0"/>
                </a:defRPr>
              </a:lvl6pPr>
              <a:lvl7pPr marL="2971800" indent="-228600" defTabSz="736600" eaLnBrk="0" fontAlgn="base" hangingPunct="0">
                <a:spcBef>
                  <a:spcPct val="0"/>
                </a:spcBef>
                <a:spcAft>
                  <a:spcPct val="0"/>
                </a:spcAft>
                <a:defRPr sz="2500">
                  <a:solidFill>
                    <a:schemeClr val="tx2"/>
                  </a:solidFill>
                  <a:latin typeface="Arial" charset="0"/>
                </a:defRPr>
              </a:lvl7pPr>
              <a:lvl8pPr marL="3429000" indent="-228600" defTabSz="736600" eaLnBrk="0" fontAlgn="base" hangingPunct="0">
                <a:spcBef>
                  <a:spcPct val="0"/>
                </a:spcBef>
                <a:spcAft>
                  <a:spcPct val="0"/>
                </a:spcAft>
                <a:defRPr sz="2500">
                  <a:solidFill>
                    <a:schemeClr val="tx2"/>
                  </a:solidFill>
                  <a:latin typeface="Arial" charset="0"/>
                </a:defRPr>
              </a:lvl8pPr>
              <a:lvl9pPr marL="3886200" indent="-228600" defTabSz="736600" eaLnBrk="0" fontAlgn="base" hangingPunct="0">
                <a:spcBef>
                  <a:spcPct val="0"/>
                </a:spcBef>
                <a:spcAft>
                  <a:spcPct val="0"/>
                </a:spcAft>
                <a:defRPr sz="2500">
                  <a:solidFill>
                    <a:schemeClr val="tx2"/>
                  </a:solidFill>
                  <a:latin typeface="Arial" charset="0"/>
                </a:defRPr>
              </a:lvl9pPr>
            </a:lstStyle>
            <a:p>
              <a:r>
                <a:rPr lang="en-US" sz="800" dirty="0">
                  <a:latin typeface="Times New Roman" pitchFamily="18" charset="0"/>
                </a:rPr>
                <a:t>This work is licensed under the Creative Commons Attribution-Noncommercial 2.5 License.  To view a copy of this license, visit http://creativecommons.org/licenses/by-nc/2.5/ or send a letter to Creative Commons, 543 Howard Street, 5th Floor, San Francisco, California, 94105, USA.</a:t>
              </a:r>
            </a:p>
          </p:txBody>
        </p:sp>
        <p:pic>
          <p:nvPicPr>
            <p:cNvPr id="11" name="Picture 7" descr="cc"/>
            <p:cNvPicPr>
              <a:picLocks noChangeAspect="1" noChangeArrowheads="1"/>
            </p:cNvPicPr>
            <p:nvPr/>
          </p:nvPicPr>
          <p:blipFill>
            <a:blip r:embed="rId3" cstate="print">
              <a:extLst>
                <a:ext uri="{28A0092B-C50C-407E-A947-70E740481C1C}">
                  <a14:useLocalDpi xmlns:a14="http://schemas.microsoft.com/office/drawing/2010/main" val="0"/>
                </a:ext>
              </a:extLst>
            </a:blip>
            <a:srcRect t="35928" b="28743"/>
            <a:stretch>
              <a:fillRect/>
            </a:stretch>
          </p:blipFill>
          <p:spPr bwMode="auto">
            <a:xfrm>
              <a:off x="240" y="4052"/>
              <a:ext cx="4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extLst>
      <p:ext uri="{BB962C8B-B14F-4D97-AF65-F5344CB8AC3E}">
        <p14:creationId xmlns:p14="http://schemas.microsoft.com/office/powerpoint/2010/main" val="900247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20 September 2016</a:t>
            </a:r>
            <a:endParaRPr lang="en-US"/>
          </a:p>
        </p:txBody>
      </p:sp>
      <p:sp>
        <p:nvSpPr>
          <p:cNvPr id="8" name="Footer Placeholder 7"/>
          <p:cNvSpPr>
            <a:spLocks noGrp="1"/>
          </p:cNvSpPr>
          <p:nvPr>
            <p:ph type="ftr" sz="quarter" idx="11"/>
          </p:nvPr>
        </p:nvSpPr>
        <p:spPr/>
        <p:txBody>
          <a:bodyPr/>
          <a:lstStyle/>
          <a:p>
            <a:r>
              <a:rPr lang="en-US" smtClean="0"/>
              <a:t>1999-2016 by Richard Alan Peters II</a:t>
            </a:r>
            <a:endParaRPr lang="en-US"/>
          </a:p>
        </p:txBody>
      </p:sp>
      <p:sp>
        <p:nvSpPr>
          <p:cNvPr id="9" name="Slide Number Placeholder 8"/>
          <p:cNvSpPr>
            <a:spLocks noGrp="1"/>
          </p:cNvSpPr>
          <p:nvPr>
            <p:ph type="sldNum" sz="quarter" idx="12"/>
          </p:nvPr>
        </p:nvSpPr>
        <p:spPr/>
        <p:txBody>
          <a:bodyPr/>
          <a:lstStyle/>
          <a:p>
            <a:fld id="{FE08DE76-73E9-4CC5-93E4-4A7EB9AC9684}" type="slidenum">
              <a:rPr lang="en-US" smtClean="0"/>
              <a:t>‹#›</a:t>
            </a:fld>
            <a:endParaRPr lang="en-US"/>
          </a:p>
        </p:txBody>
      </p:sp>
    </p:spTree>
    <p:extLst>
      <p:ext uri="{BB962C8B-B14F-4D97-AF65-F5344CB8AC3E}">
        <p14:creationId xmlns:p14="http://schemas.microsoft.com/office/powerpoint/2010/main" val="46459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Date Placeholder 5"/>
          <p:cNvSpPr>
            <a:spLocks noGrp="1"/>
          </p:cNvSpPr>
          <p:nvPr>
            <p:ph type="dt" sz="half" idx="10"/>
          </p:nvPr>
        </p:nvSpPr>
        <p:spPr/>
        <p:txBody>
          <a:bodyPr/>
          <a:lstStyle/>
          <a:p>
            <a:r>
              <a:rPr lang="en-US" smtClean="0"/>
              <a:t>20 September 2016</a:t>
            </a:r>
            <a:endParaRPr lang="en-US"/>
          </a:p>
        </p:txBody>
      </p:sp>
      <p:sp>
        <p:nvSpPr>
          <p:cNvPr id="7" name="Footer Placeholder 6"/>
          <p:cNvSpPr>
            <a:spLocks noGrp="1"/>
          </p:cNvSpPr>
          <p:nvPr>
            <p:ph type="ftr" sz="quarter" idx="11"/>
          </p:nvPr>
        </p:nvSpPr>
        <p:spPr/>
        <p:txBody>
          <a:bodyPr/>
          <a:lstStyle/>
          <a:p>
            <a:r>
              <a:rPr lang="en-US" smtClean="0"/>
              <a:t>1999-2016 by Richard Alan Peters II</a:t>
            </a:r>
            <a:endParaRPr lang="en-US"/>
          </a:p>
        </p:txBody>
      </p:sp>
      <p:sp>
        <p:nvSpPr>
          <p:cNvPr id="8" name="Slide Number Placeholder 7"/>
          <p:cNvSpPr>
            <a:spLocks noGrp="1"/>
          </p:cNvSpPr>
          <p:nvPr>
            <p:ph type="sldNum" sz="quarter" idx="12"/>
          </p:nvPr>
        </p:nvSpPr>
        <p:spPr/>
        <p:txBody>
          <a:bodyPr/>
          <a:lstStyle/>
          <a:p>
            <a:fld id="{FE08DE76-73E9-4CC5-93E4-4A7EB9AC9684}" type="slidenum">
              <a:rPr lang="en-US" smtClean="0"/>
              <a:t>‹#›</a:t>
            </a:fld>
            <a:endParaRPr lang="en-US"/>
          </a:p>
        </p:txBody>
      </p:sp>
    </p:spTree>
    <p:extLst>
      <p:ext uri="{BB962C8B-B14F-4D97-AF65-F5344CB8AC3E}">
        <p14:creationId xmlns:p14="http://schemas.microsoft.com/office/powerpoint/2010/main" val="2558161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1104900"/>
            <a:ext cx="7772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838200" y="2057400"/>
            <a:ext cx="77724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0" name="Line 7"/>
          <p:cNvSpPr>
            <a:spLocks noChangeShapeType="1"/>
          </p:cNvSpPr>
          <p:nvPr/>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 name="Line 12"/>
          <p:cNvSpPr>
            <a:spLocks noChangeShapeType="1"/>
          </p:cNvSpPr>
          <p:nvPr/>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35" name="Picture 13" descr="Vanderbil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8" descr="cc"/>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200400" y="6464300"/>
            <a:ext cx="1651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solidFill>
                <a:latin typeface="+mj-lt"/>
              </a:defRPr>
            </a:lvl1pPr>
          </a:lstStyle>
          <a:p>
            <a:r>
              <a:rPr lang="en-US" smtClean="0"/>
              <a:t>20 September 2016</a:t>
            </a:r>
            <a:endParaRPr lang="en-US" dirty="0"/>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solidFill>
                <a:latin typeface="+mj-lt"/>
              </a:defRPr>
            </a:lvl1pPr>
          </a:lstStyle>
          <a:p>
            <a:r>
              <a:rPr lang="en-US" smtClean="0"/>
              <a:t>1999-2016 by Richard Alan Peters II</a:t>
            </a:r>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latin typeface="+mj-lt"/>
              </a:defRPr>
            </a:lvl1pPr>
          </a:lstStyle>
          <a:p>
            <a:fld id="{FE08DE76-73E9-4CC5-93E4-4A7EB9AC9684}" type="slidenum">
              <a:rPr lang="en-US" smtClean="0"/>
              <a:pPr/>
              <a:t>‹#›</a:t>
            </a:fld>
            <a:endParaRPr lang="en-US"/>
          </a:p>
        </p:txBody>
      </p:sp>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cSld>
  <p:clrMap bg1="lt1" tx1="dk1" bg2="lt2" tx2="dk2" accent1="accent1" accent2="accent2" accent3="accent3" accent4="accent4" accent5="accent5" accent6="accent6" hlink="hlink" folHlink="folHlink"/>
  <p:sldLayoutIdLst>
    <p:sldLayoutId id="2147483674" r:id="rId1"/>
    <p:sldLayoutId id="2147483664" r:id="rId2"/>
    <p:sldLayoutId id="2147483668" r:id="rId3"/>
  </p:sldLayoutIdLst>
  <p:hf hd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imes New Roman" pitchFamily="18" charset="0"/>
        </a:defRPr>
      </a:lvl2pPr>
      <a:lvl3pPr algn="l" rtl="0" eaLnBrk="0" fontAlgn="base" hangingPunct="0">
        <a:spcBef>
          <a:spcPct val="0"/>
        </a:spcBef>
        <a:spcAft>
          <a:spcPct val="0"/>
        </a:spcAft>
        <a:defRPr sz="4000">
          <a:solidFill>
            <a:schemeClr val="tx2"/>
          </a:solidFill>
          <a:latin typeface="Times New Roman" pitchFamily="18" charset="0"/>
        </a:defRPr>
      </a:lvl3pPr>
      <a:lvl4pPr algn="l" rtl="0" eaLnBrk="0" fontAlgn="base" hangingPunct="0">
        <a:spcBef>
          <a:spcPct val="0"/>
        </a:spcBef>
        <a:spcAft>
          <a:spcPct val="0"/>
        </a:spcAft>
        <a:defRPr sz="4000">
          <a:solidFill>
            <a:schemeClr val="tx2"/>
          </a:solidFill>
          <a:latin typeface="Times New Roman" pitchFamily="18" charset="0"/>
        </a:defRPr>
      </a:lvl4pPr>
      <a:lvl5pPr algn="l" rtl="0" eaLnBrk="0" fontAlgn="base" hangingPunct="0">
        <a:spcBef>
          <a:spcPct val="0"/>
        </a:spcBef>
        <a:spcAft>
          <a:spcPct val="0"/>
        </a:spcAft>
        <a:defRPr sz="4000">
          <a:solidFill>
            <a:schemeClr val="tx2"/>
          </a:solidFill>
          <a:latin typeface="Times New Roman" pitchFamily="18" charset="0"/>
        </a:defRPr>
      </a:lvl5pPr>
      <a:lvl6pPr marL="457200" algn="l" rtl="0" eaLnBrk="0" fontAlgn="base" hangingPunct="0">
        <a:spcBef>
          <a:spcPct val="0"/>
        </a:spcBef>
        <a:spcAft>
          <a:spcPct val="0"/>
        </a:spcAft>
        <a:defRPr sz="4000">
          <a:solidFill>
            <a:schemeClr val="tx2"/>
          </a:solidFill>
          <a:latin typeface="Times New Roman" pitchFamily="18" charset="0"/>
        </a:defRPr>
      </a:lvl6pPr>
      <a:lvl7pPr marL="914400" algn="l" rtl="0" eaLnBrk="0" fontAlgn="base" hangingPunct="0">
        <a:spcBef>
          <a:spcPct val="0"/>
        </a:spcBef>
        <a:spcAft>
          <a:spcPct val="0"/>
        </a:spcAft>
        <a:defRPr sz="4000">
          <a:solidFill>
            <a:schemeClr val="tx2"/>
          </a:solidFill>
          <a:latin typeface="Times New Roman" pitchFamily="18" charset="0"/>
        </a:defRPr>
      </a:lvl7pPr>
      <a:lvl8pPr marL="1371600" algn="l" rtl="0" eaLnBrk="0" fontAlgn="base" hangingPunct="0">
        <a:spcBef>
          <a:spcPct val="0"/>
        </a:spcBef>
        <a:spcAft>
          <a:spcPct val="0"/>
        </a:spcAft>
        <a:defRPr sz="4000">
          <a:solidFill>
            <a:schemeClr val="tx2"/>
          </a:solidFill>
          <a:latin typeface="Times New Roman" pitchFamily="18" charset="0"/>
        </a:defRPr>
      </a:lvl8pPr>
      <a:lvl9pPr marL="1828800" algn="l" rtl="0" eaLnBrk="0" fontAlgn="base" hangingPunct="0">
        <a:spcBef>
          <a:spcPct val="0"/>
        </a:spcBef>
        <a:spcAft>
          <a:spcPct val="0"/>
        </a:spcAft>
        <a:defRPr sz="40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slideLayout" Target="../slideLayouts/slideLayout3.xml"/><Relationship Id="rId10" Type="http://schemas.openxmlformats.org/officeDocument/2006/relationships/image" Target="../media/image20.png"/><Relationship Id="rId4" Type="http://schemas.openxmlformats.org/officeDocument/2006/relationships/video" Target="../media/media2.mp4"/><Relationship Id="rId9" Type="http://schemas.openxmlformats.org/officeDocument/2006/relationships/hyperlink" Target="http://en.wikipedia.org/wiki/Necker_cube" TargetMode="Externa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hyperlink" Target="http://fireflyforest.net/" TargetMode="External"/><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32.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33.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e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2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hyperlink" Target="http://www.eso.org/public/usa/images/eso0932a/"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notesSlide" Target="../notesSlides/notesSlide3.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1.wmf"/><Relationship Id="rId5" Type="http://schemas.openxmlformats.org/officeDocument/2006/relationships/oleObject" Target="../embeddings/oleObject5.bin"/><Relationship Id="rId10" Type="http://schemas.openxmlformats.org/officeDocument/2006/relationships/image" Target="../media/image43.wmf"/><Relationship Id="rId4" Type="http://schemas.openxmlformats.org/officeDocument/2006/relationships/image" Target="../media/image44.jpeg"/><Relationship Id="rId9"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5.wmf"/><Relationship Id="rId5" Type="http://schemas.openxmlformats.org/officeDocument/2006/relationships/oleObject" Target="../embeddings/oleObject8.bin"/><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6.wmf"/><Relationship Id="rId5" Type="http://schemas.openxmlformats.org/officeDocument/2006/relationships/oleObject" Target="../embeddings/oleObject9.bin"/><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9.jpeg"/><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7.wmf"/><Relationship Id="rId5" Type="http://schemas.openxmlformats.org/officeDocument/2006/relationships/oleObject" Target="../embeddings/oleObject10.bin"/><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 Id="rId4" Type="http://schemas.openxmlformats.org/officeDocument/2006/relationships/hyperlink" Target="http://hqwallbase.com/21961-trees-fog-wallpaper-%5b2%5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hyperlink" Target="https://contest.thesca.org/snow2012/zig-zags-sno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hyperlink" Target="http://www.zensoulstyle.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hyperlink" Target="http://forum.baboo.com.br/index.php?/gallery/image/20033-floresta-8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hyperlink" Target="http://en.wikipedia.org/wiki/File:Dendrobates_azureus_qtl1.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hyperlink" Target="http://thedude.com/archives/2005/04/amsterdam.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2146476" y="2788593"/>
            <a:ext cx="4855816" cy="461665"/>
          </a:xfrm>
          <a:prstGeom prst="rect">
            <a:avLst/>
          </a:prstGeom>
          <a:solidFill>
            <a:schemeClr val="bg1"/>
          </a:solidFill>
          <a:ln>
            <a:noFill/>
          </a:ln>
          <a:effectLs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dirty="0">
                <a:solidFill>
                  <a:schemeClr val="tx1"/>
                </a:solidFill>
              </a:rPr>
              <a:t>Lecture Notes:  </a:t>
            </a:r>
            <a:r>
              <a:rPr lang="en-US" sz="2400" dirty="0" smtClean="0">
                <a:solidFill>
                  <a:schemeClr val="tx1"/>
                </a:solidFill>
              </a:rPr>
              <a:t>Image Histograms</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323318" y="1981200"/>
            <a:ext cx="4458731" cy="3811405"/>
            <a:chOff x="4323318" y="1981200"/>
            <a:chExt cx="4458731" cy="3811405"/>
          </a:xfrm>
        </p:grpSpPr>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7239" r="5024"/>
            <a:stretch/>
          </p:blipFill>
          <p:spPr>
            <a:xfrm>
              <a:off x="4323318" y="1981200"/>
              <a:ext cx="4458731" cy="3811405"/>
            </a:xfrm>
            <a:prstGeom prst="rect">
              <a:avLst/>
            </a:prstGeom>
            <a:ln>
              <a:solidFill>
                <a:schemeClr val="tx1"/>
              </a:solidFill>
            </a:ln>
          </p:spPr>
        </p:pic>
        <p:sp>
          <p:nvSpPr>
            <p:cNvPr id="12" name="Rectangle 11"/>
            <p:cNvSpPr/>
            <p:nvPr/>
          </p:nvSpPr>
          <p:spPr bwMode="auto">
            <a:xfrm>
              <a:off x="7772400" y="2209800"/>
              <a:ext cx="838200" cy="477165"/>
            </a:xfrm>
            <a:prstGeom prst="rect">
              <a:avLst/>
            </a:prstGeom>
            <a:solidFill>
              <a:schemeClr val="bg1"/>
            </a:solidFill>
            <a:ln>
              <a:noFill/>
            </a:ln>
            <a:effectLst/>
            <a:extLst/>
          </p:spPr>
          <p:txBody>
            <a:bodyPr vert="horz" wrap="none" lIns="91440" tIns="45720" rIns="91440" bIns="45720" numCol="1" rtlCol="0" anchor="t" anchorCtr="0" compatLnSpc="1">
              <a:prstTxWarp prst="textNoShape">
                <a:avLst/>
              </a:prstTxWarp>
              <a:sp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2500" b="0" i="0" u="none" strike="noStrike" cap="none" normalizeH="0" baseline="0" smtClean="0">
                <a:ln>
                  <a:noFill/>
                </a:ln>
                <a:solidFill>
                  <a:schemeClr val="tx2"/>
                </a:solidFill>
                <a:effectLst/>
                <a:latin typeface="Arial" pitchFamily="34" charset="0"/>
              </a:endParaRPr>
            </a:p>
          </p:txBody>
        </p:sp>
      </p:gr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875" y="1981200"/>
            <a:ext cx="3657600" cy="2429256"/>
          </a:xfrm>
          <a:prstGeom prst="rect">
            <a:avLst/>
          </a:prstGeom>
          <a:effectLst>
            <a:outerShdw blurRad="50800" dist="63500" dir="2700000" algn="tl" rotWithShape="0">
              <a:prstClr val="black">
                <a:alpha val="40000"/>
              </a:prstClr>
            </a:outerShdw>
          </a:effectLst>
        </p:spPr>
      </p:pic>
      <p:sp>
        <p:nvSpPr>
          <p:cNvPr id="3" name="Date Placeholder 2"/>
          <p:cNvSpPr>
            <a:spLocks noGrp="1"/>
          </p:cNvSpPr>
          <p:nvPr>
            <p:ph type="dt" sz="half" idx="10"/>
          </p:nvPr>
        </p:nvSpPr>
        <p:spPr/>
        <p:txBody>
          <a:bodyPr/>
          <a:lstStyle/>
          <a:p>
            <a:r>
              <a:rPr lang="en-US" smtClean="0"/>
              <a:t>20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10</a:t>
            </a:fld>
            <a:endParaRPr lang="en-US"/>
          </a:p>
        </p:txBody>
      </p:sp>
      <p:sp>
        <p:nvSpPr>
          <p:cNvPr id="6" name="Title 1"/>
          <p:cNvSpPr>
            <a:spLocks noGrp="1"/>
          </p:cNvSpPr>
          <p:nvPr>
            <p:ph type="title"/>
          </p:nvPr>
        </p:nvSpPr>
        <p:spPr>
          <a:xfrm>
            <a:off x="381000" y="1066800"/>
            <a:ext cx="4724400" cy="723900"/>
          </a:xfrm>
        </p:spPr>
        <p:txBody>
          <a:bodyPr/>
          <a:lstStyle/>
          <a:p>
            <a:r>
              <a:rPr lang="en-US" sz="3600" dirty="0" smtClean="0"/>
              <a:t>Color Distributions</a:t>
            </a:r>
            <a:endParaRPr lang="en-US" sz="3600" dirty="0"/>
          </a:p>
        </p:txBody>
      </p:sp>
      <p:pic>
        <p:nvPicPr>
          <p:cNvPr id="8" name="ColorHistogram3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552950" y="3414713"/>
            <a:ext cx="38100" cy="28575"/>
          </a:xfrm>
          <a:prstGeom prst="rect">
            <a:avLst/>
          </a:prstGeom>
        </p:spPr>
      </p:pic>
      <p:sp>
        <p:nvSpPr>
          <p:cNvPr id="14" name="TextBox 13"/>
          <p:cNvSpPr txBox="1"/>
          <p:nvPr/>
        </p:nvSpPr>
        <p:spPr>
          <a:xfrm>
            <a:off x="457200" y="4572000"/>
            <a:ext cx="3810000" cy="1384995"/>
          </a:xfrm>
          <a:prstGeom prst="rect">
            <a:avLst/>
          </a:prstGeom>
          <a:noFill/>
        </p:spPr>
        <p:txBody>
          <a:bodyPr wrap="square" rtlCol="0">
            <a:spAutoFit/>
          </a:bodyPr>
          <a:lstStyle/>
          <a:p>
            <a:r>
              <a:rPr lang="en-US" sz="1400" dirty="0" smtClean="0">
                <a:latin typeface="+mn-lt"/>
                <a:cs typeface="Times New Roman" panose="02020603050405020304" pitchFamily="18" charset="0"/>
              </a:rPr>
              <a:t>The video is a 3D true histogram </a:t>
            </a:r>
            <a:r>
              <a:rPr lang="en-US" sz="1400" dirty="0">
                <a:cs typeface="Times New Roman" panose="02020603050405020304" pitchFamily="18" charset="0"/>
              </a:rPr>
              <a:t>(unique index </a:t>
            </a:r>
            <a:r>
              <a:rPr lang="en-US" sz="1400" dirty="0" smtClean="0">
                <a:cs typeface="Times New Roman" panose="02020603050405020304" pitchFamily="18" charset="0"/>
              </a:rPr>
              <a:t>for </a:t>
            </a:r>
            <a:r>
              <a:rPr lang="en-US" sz="1400" dirty="0">
                <a:cs typeface="Times New Roman" panose="02020603050405020304" pitchFamily="18" charset="0"/>
              </a:rPr>
              <a:t>1</a:t>
            </a:r>
            <a:r>
              <a:rPr lang="en-US" sz="1400" dirty="0" smtClean="0">
                <a:cs typeface="Times New Roman" panose="02020603050405020304" pitchFamily="18" charset="0"/>
              </a:rPr>
              <a:t> </a:t>
            </a:r>
            <a:r>
              <a:rPr lang="en-US" sz="1400" dirty="0">
                <a:cs typeface="Times New Roman" panose="02020603050405020304" pitchFamily="18" charset="0"/>
              </a:rPr>
              <a:t>RGB </a:t>
            </a:r>
            <a:r>
              <a:rPr lang="en-US" sz="1400" dirty="0" smtClean="0">
                <a:cs typeface="Times New Roman" panose="02020603050405020304" pitchFamily="18" charset="0"/>
              </a:rPr>
              <a:t>3-tuple / </a:t>
            </a:r>
            <a:r>
              <a:rPr lang="en-US" sz="1400" dirty="0">
                <a:cs typeface="Times New Roman" panose="02020603050405020304" pitchFamily="18" charset="0"/>
              </a:rPr>
              <a:t>color</a:t>
            </a:r>
            <a:r>
              <a:rPr lang="en-US" sz="1400" dirty="0" smtClean="0">
                <a:cs typeface="Times New Roman" panose="02020603050405020304" pitchFamily="18" charset="0"/>
              </a:rPr>
              <a:t>) </a:t>
            </a:r>
            <a:r>
              <a:rPr lang="en-US" sz="1400" dirty="0" smtClean="0">
                <a:latin typeface="+mn-lt"/>
                <a:cs typeface="Times New Roman" panose="02020603050405020304" pitchFamily="18" charset="0"/>
              </a:rPr>
              <a:t>of the image. The color of each occupied voxel corresponds to a color in the image. This is for </a:t>
            </a:r>
            <a:r>
              <a:rPr lang="en-US" sz="1400" dirty="0" err="1" smtClean="0">
                <a:latin typeface="+mn-lt"/>
                <a:cs typeface="Times New Roman" panose="02020603050405020304" pitchFamily="18" charset="0"/>
              </a:rPr>
              <a:t>visuali-zation</a:t>
            </a:r>
            <a:r>
              <a:rPr lang="en-US" sz="1400" dirty="0" smtClean="0">
                <a:latin typeface="+mn-lt"/>
                <a:cs typeface="Times New Roman" panose="02020603050405020304" pitchFamily="18" charset="0"/>
              </a:rPr>
              <a:t> only.  The actual 3D histogram contains scalar counts of the colors at each location.</a:t>
            </a:r>
            <a:endParaRPr lang="en-US" sz="1400" dirty="0">
              <a:latin typeface="+mn-lt"/>
              <a:cs typeface="Times New Roman" panose="02020603050405020304" pitchFamily="18" charset="0"/>
            </a:endParaRPr>
          </a:p>
        </p:txBody>
      </p:sp>
      <p:sp>
        <p:nvSpPr>
          <p:cNvPr id="15" name="Text Box 9"/>
          <p:cNvSpPr txBox="1">
            <a:spLocks noChangeArrowheads="1"/>
          </p:cNvSpPr>
          <p:nvPr/>
        </p:nvSpPr>
        <p:spPr bwMode="auto">
          <a:xfrm>
            <a:off x="7315201" y="1066562"/>
            <a:ext cx="1466848" cy="646331"/>
          </a:xfrm>
          <a:prstGeom prst="rect">
            <a:avLst/>
          </a:prstGeom>
          <a:solidFill>
            <a:srgbClr val="FFFFCC"/>
          </a:solidFill>
          <a:ln>
            <a:noFill/>
          </a:ln>
          <a:effectLst>
            <a:outerShdw blurRad="63500" dist="63500" dir="8100000" algn="ctr" rotWithShape="0">
              <a:schemeClr val="tx1">
                <a:alpha val="50000"/>
              </a:scheme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200" dirty="0" smtClean="0">
                <a:solidFill>
                  <a:schemeClr val="tx1"/>
                </a:solidFill>
                <a:latin typeface="+mj-lt"/>
              </a:rPr>
              <a:t>Notice the Necker cube illusion</a:t>
            </a:r>
            <a:r>
              <a:rPr lang="en-US" sz="1200" baseline="30000" dirty="0" smtClean="0">
                <a:solidFill>
                  <a:schemeClr val="tx1"/>
                </a:solidFill>
                <a:latin typeface="+mj-lt"/>
              </a:rPr>
              <a:t>1</a:t>
            </a:r>
            <a:r>
              <a:rPr lang="en-US" sz="1200" dirty="0">
                <a:solidFill>
                  <a:schemeClr val="tx1"/>
                </a:solidFill>
                <a:latin typeface="+mj-lt"/>
              </a:rPr>
              <a:t> </a:t>
            </a:r>
            <a:r>
              <a:rPr lang="en-US" sz="1200" dirty="0" smtClean="0">
                <a:solidFill>
                  <a:schemeClr val="tx1"/>
                </a:solidFill>
                <a:latin typeface="+mj-lt"/>
              </a:rPr>
              <a:t>as the virtual cube rotates.</a:t>
            </a:r>
            <a:endParaRPr lang="en-US" sz="1200" b="1" dirty="0">
              <a:solidFill>
                <a:schemeClr val="tx1"/>
              </a:solidFill>
              <a:latin typeface="+mj-lt"/>
            </a:endParaRPr>
          </a:p>
        </p:txBody>
      </p:sp>
      <p:cxnSp>
        <p:nvCxnSpPr>
          <p:cNvPr id="16" name="Straight Connector 15"/>
          <p:cNvCxnSpPr/>
          <p:nvPr/>
        </p:nvCxnSpPr>
        <p:spPr bwMode="auto">
          <a:xfrm>
            <a:off x="381000" y="5943600"/>
            <a:ext cx="2095501"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16"/>
          <p:cNvSpPr/>
          <p:nvPr/>
        </p:nvSpPr>
        <p:spPr>
          <a:xfrm>
            <a:off x="380999" y="5961876"/>
            <a:ext cx="8401049" cy="276999"/>
          </a:xfrm>
          <a:prstGeom prst="rect">
            <a:avLst/>
          </a:prstGeom>
        </p:spPr>
        <p:txBody>
          <a:bodyPr wrap="square">
            <a:spAutoFit/>
          </a:bodyPr>
          <a:lstStyle/>
          <a:p>
            <a:r>
              <a:rPr lang="en-US" sz="1200" baseline="30000" dirty="0" smtClean="0">
                <a:cs typeface="Times New Roman" panose="02020603050405020304" pitchFamily="18" charset="0"/>
              </a:rPr>
              <a:t>1</a:t>
            </a:r>
            <a:r>
              <a:rPr lang="en-US" sz="1200" dirty="0" smtClean="0">
                <a:cs typeface="Times New Roman" panose="02020603050405020304" pitchFamily="18" charset="0"/>
              </a:rPr>
              <a:t> </a:t>
            </a:r>
            <a:r>
              <a:rPr lang="en-US" sz="1200" dirty="0" smtClean="0">
                <a:cs typeface="Times New Roman" panose="02020603050405020304" pitchFamily="18" charset="0"/>
                <a:hlinkClick r:id="rId9"/>
              </a:rPr>
              <a:t>http://en.wikipedia.org/wiki/Necker_cube</a:t>
            </a:r>
            <a:endParaRPr lang="en-US" sz="1200" dirty="0">
              <a:latin typeface="+mn-lt"/>
              <a:cs typeface="Times New Roman" panose="02020603050405020304" pitchFamily="18" charset="0"/>
            </a:endParaRPr>
          </a:p>
        </p:txBody>
      </p:sp>
      <p:pic>
        <p:nvPicPr>
          <p:cNvPr id="18" name="ColorHistogram3D.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655945" y="209270"/>
            <a:ext cx="5334745" cy="4001059"/>
          </a:xfrm>
          <a:prstGeom prst="rect">
            <a:avLst/>
          </a:prstGeom>
        </p:spPr>
      </p:pic>
      <p:sp>
        <p:nvSpPr>
          <p:cNvPr id="7" name="TextBox 6"/>
          <p:cNvSpPr txBox="1"/>
          <p:nvPr/>
        </p:nvSpPr>
        <p:spPr>
          <a:xfrm>
            <a:off x="2895600" y="313551"/>
            <a:ext cx="359092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video, </a:t>
            </a:r>
            <a:r>
              <a:rPr lang="en-US" sz="1200" dirty="0" smtClean="0">
                <a:latin typeface="Times New Roman" panose="02020603050405020304" pitchFamily="18" charset="0"/>
                <a:cs typeface="Times New Roman" panose="02020603050405020304" pitchFamily="18" charset="0"/>
              </a:rPr>
              <a:t>ColorHistogram3D_c.mp4, goes here.</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2278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video>
              <p:cMediaNode vol="80000">
                <p:cTn id="13" repeatCount="indefinite" fill="hold" display="0">
                  <p:stCondLst>
                    <p:cond delay="indefinite"/>
                  </p:stCondLst>
                </p:cTn>
                <p:tgtEl>
                  <p:spTgt spid="1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04900"/>
            <a:ext cx="8458200" cy="723900"/>
          </a:xfrm>
        </p:spPr>
        <p:txBody>
          <a:bodyPr/>
          <a:lstStyle/>
          <a:p>
            <a:r>
              <a:rPr lang="en-US" sz="3600" dirty="0" smtClean="0"/>
              <a:t>Image Histograms: Monochrome</a:t>
            </a:r>
            <a:endParaRPr lang="en-US" sz="3600" dirty="0"/>
          </a:p>
        </p:txBody>
      </p:sp>
      <p:sp>
        <p:nvSpPr>
          <p:cNvPr id="3" name="Date Placeholder 2"/>
          <p:cNvSpPr>
            <a:spLocks noGrp="1"/>
          </p:cNvSpPr>
          <p:nvPr>
            <p:ph type="dt" sz="half" idx="10"/>
          </p:nvPr>
        </p:nvSpPr>
        <p:spPr/>
        <p:txBody>
          <a:bodyPr/>
          <a:lstStyle/>
          <a:p>
            <a:r>
              <a:rPr lang="en-US" smtClean="0"/>
              <a:t>20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11</a:t>
            </a:fld>
            <a:endParaRPr lang="en-US"/>
          </a:p>
        </p:txBody>
      </p:sp>
      <p:sp>
        <p:nvSpPr>
          <p:cNvPr id="7" name="TextBox 6"/>
          <p:cNvSpPr txBox="1"/>
          <p:nvPr/>
        </p:nvSpPr>
        <p:spPr>
          <a:xfrm>
            <a:off x="304800" y="1981200"/>
            <a:ext cx="8534400" cy="830997"/>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histogram of an image is a tally of the number of pixels at each intensity level or color. For a monochrome image </a:t>
            </a:r>
            <a:r>
              <a:rPr lang="en-US" sz="2400" b="1" dirty="0" smtClean="0">
                <a:latin typeface="Times New Roman" panose="02020603050405020304" pitchFamily="18" charset="0"/>
                <a:cs typeface="Times New Roman" panose="02020603050405020304" pitchFamily="18" charset="0"/>
              </a:rPr>
              <a:t>G</a:t>
            </a:r>
            <a:r>
              <a:rPr lang="en-US" sz="2400" dirty="0" smtClean="0">
                <a:latin typeface="Times New Roman" panose="02020603050405020304" pitchFamily="18" charset="0"/>
                <a:cs typeface="Times New Roman" panose="02020603050405020304" pitchFamily="18" charset="0"/>
              </a:rPr>
              <a:t>,</a:t>
            </a:r>
          </a:p>
        </p:txBody>
      </p:sp>
      <p:graphicFrame>
        <p:nvGraphicFramePr>
          <p:cNvPr id="8" name="Object 7"/>
          <p:cNvGraphicFramePr>
            <a:graphicFrameLocks noChangeAspect="1"/>
          </p:cNvGraphicFramePr>
          <p:nvPr>
            <p:extLst>
              <p:ext uri="{D42A27DB-BD31-4B8C-83A1-F6EECF244321}">
                <p14:modId xmlns:p14="http://schemas.microsoft.com/office/powerpoint/2010/main" val="1911804479"/>
              </p:ext>
            </p:extLst>
          </p:nvPr>
        </p:nvGraphicFramePr>
        <p:xfrm>
          <a:off x="3175000" y="2962275"/>
          <a:ext cx="2794000" cy="508000"/>
        </p:xfrm>
        <a:graphic>
          <a:graphicData uri="http://schemas.openxmlformats.org/presentationml/2006/ole">
            <mc:AlternateContent xmlns:mc="http://schemas.openxmlformats.org/markup-compatibility/2006">
              <mc:Choice xmlns:v="urn:schemas-microsoft-com:vml" Requires="v">
                <p:oleObj spid="_x0000_s67674" name="Equation" r:id="rId3" imgW="1396800" imgH="253800" progId="Equation.DSMT4">
                  <p:embed/>
                </p:oleObj>
              </mc:Choice>
              <mc:Fallback>
                <p:oleObj name="Equation" r:id="rId3" imgW="1396800" imgH="253800" progId="Equation.DSMT4">
                  <p:embed/>
                  <p:pic>
                    <p:nvPicPr>
                      <p:cNvPr id="0" name=""/>
                      <p:cNvPicPr/>
                      <p:nvPr/>
                    </p:nvPicPr>
                    <p:blipFill>
                      <a:blip r:embed="rId4"/>
                      <a:stretch>
                        <a:fillRect/>
                      </a:stretch>
                    </p:blipFill>
                    <p:spPr>
                      <a:xfrm>
                        <a:off x="3175000" y="2962275"/>
                        <a:ext cx="2794000" cy="508000"/>
                      </a:xfrm>
                      <a:prstGeom prst="rect">
                        <a:avLst/>
                      </a:prstGeom>
                    </p:spPr>
                  </p:pic>
                </p:oleObj>
              </mc:Fallback>
            </mc:AlternateContent>
          </a:graphicData>
        </a:graphic>
      </p:graphicFrame>
      <p:sp>
        <p:nvSpPr>
          <p:cNvPr id="10" name="TextBox 9"/>
          <p:cNvSpPr txBox="1"/>
          <p:nvPr/>
        </p:nvSpPr>
        <p:spPr>
          <a:xfrm>
            <a:off x="304800" y="3619500"/>
            <a:ext cx="8534400" cy="830997"/>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value of the histogram at </a:t>
            </a:r>
            <a:r>
              <a:rPr lang="en-US" sz="2400" i="1" dirty="0" smtClean="0">
                <a:latin typeface="Times New Roman" panose="02020603050405020304" pitchFamily="18" charset="0"/>
                <a:cs typeface="Times New Roman" panose="02020603050405020304" pitchFamily="18" charset="0"/>
              </a:rPr>
              <a:t>g</a:t>
            </a:r>
            <a:r>
              <a:rPr lang="en-US" sz="2400" dirty="0" smtClean="0">
                <a:latin typeface="Times New Roman" panose="02020603050405020304" pitchFamily="18" charset="0"/>
                <a:cs typeface="Times New Roman" panose="02020603050405020304" pitchFamily="18" charset="0"/>
              </a:rPr>
              <a:t> is the number of pixels for which image </a:t>
            </a:r>
            <a:r>
              <a:rPr lang="en-US" sz="2400" b="1" dirty="0" smtClean="0">
                <a:latin typeface="Times New Roman" panose="02020603050405020304" pitchFamily="18" charset="0"/>
                <a:cs typeface="Times New Roman" panose="02020603050405020304" pitchFamily="18" charset="0"/>
              </a:rPr>
              <a:t>G</a:t>
            </a:r>
            <a:r>
              <a:rPr lang="en-US" sz="2400" dirty="0" smtClean="0">
                <a:latin typeface="Times New Roman" panose="02020603050405020304" pitchFamily="18" charset="0"/>
                <a:cs typeface="Times New Roman" panose="02020603050405020304" pitchFamily="18" charset="0"/>
              </a:rPr>
              <a:t> has intensity level </a:t>
            </a:r>
            <a:r>
              <a:rPr lang="en-US" sz="2400" i="1" dirty="0" smtClean="0">
                <a:latin typeface="Times New Roman" panose="02020603050405020304" pitchFamily="18" charset="0"/>
                <a:cs typeface="Times New Roman" panose="02020603050405020304" pitchFamily="18" charset="0"/>
              </a:rPr>
              <a:t>g</a:t>
            </a:r>
            <a:r>
              <a:rPr lang="en-US" sz="2400" dirty="0" smtClean="0">
                <a:latin typeface="Times New Roman" panose="02020603050405020304" pitchFamily="18" charset="0"/>
                <a:cs typeface="Times New Roman" panose="02020603050405020304" pitchFamily="18" charset="0"/>
              </a:rPr>
              <a:t>.  For an 8-bit image, </a:t>
            </a:r>
            <a:r>
              <a:rPr lang="en-US" sz="2400" i="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has 256 values</a:t>
            </a:r>
          </a:p>
        </p:txBody>
      </p:sp>
      <p:sp>
        <p:nvSpPr>
          <p:cNvPr id="11" name="TextBox 10"/>
          <p:cNvSpPr txBox="1"/>
          <p:nvPr/>
        </p:nvSpPr>
        <p:spPr>
          <a:xfrm>
            <a:off x="304800" y="5257800"/>
            <a:ext cx="8534400" cy="830997"/>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If G is an </a:t>
            </a:r>
            <a:r>
              <a:rPr lang="en-US" sz="2400" i="1" dirty="0" smtClean="0">
                <a:latin typeface="Times New Roman" panose="02020603050405020304" pitchFamily="18" charset="0"/>
                <a:cs typeface="Times New Roman" panose="02020603050405020304" pitchFamily="18" charset="0"/>
              </a:rPr>
              <a:t>R</a:t>
            </a:r>
            <a:r>
              <a:rPr lang="en-US" sz="2400" i="1" dirty="0" smtClean="0">
                <a:latin typeface="Times New Roman" panose="02020603050405020304" pitchFamily="18" charset="0"/>
                <a:cs typeface="Times New Roman" panose="02020603050405020304" pitchFamily="18" charset="0"/>
                <a:sym typeface="Symbol"/>
              </a:rPr>
              <a:t></a:t>
            </a:r>
            <a:r>
              <a:rPr lang="en-US" sz="1200" i="1" dirty="0" smtClean="0">
                <a:latin typeface="Times New Roman" panose="02020603050405020304" pitchFamily="18" charset="0"/>
                <a:cs typeface="Times New Roman" panose="02020603050405020304" pitchFamily="18" charset="0"/>
                <a:sym typeface="Symbol"/>
              </a:rPr>
              <a:t> </a:t>
            </a:r>
            <a:r>
              <a:rPr lang="en-US" sz="2400" i="1" dirty="0" smtClean="0">
                <a:latin typeface="Times New Roman" panose="02020603050405020304" pitchFamily="18" charset="0"/>
                <a:cs typeface="Times New Roman" panose="02020603050405020304" pitchFamily="18" charset="0"/>
              </a:rPr>
              <a:t>C </a:t>
            </a:r>
            <a:r>
              <a:rPr lang="en-US" sz="2400" dirty="0" smtClean="0">
                <a:latin typeface="Times New Roman" panose="02020603050405020304" pitchFamily="18" charset="0"/>
                <a:cs typeface="Times New Roman" panose="02020603050405020304" pitchFamily="18" charset="0"/>
              </a:rPr>
              <a:t>image and all its pixels have the same intensity, </a:t>
            </a:r>
            <a:r>
              <a:rPr lang="en-US" sz="2400" i="1" dirty="0" smtClean="0">
                <a:latin typeface="Times New Roman" panose="02020603050405020304" pitchFamily="18" charset="0"/>
                <a:cs typeface="Times New Roman" panose="02020603050405020304" pitchFamily="18" charset="0"/>
              </a:rPr>
              <a:t>g</a:t>
            </a:r>
            <a:r>
              <a:rPr lang="en-US" sz="2400" baseline="-25000" dirty="0" smtClean="0">
                <a:latin typeface="Times New Roman" panose="02020603050405020304" pitchFamily="18" charset="0"/>
                <a:cs typeface="Times New Roman" panose="02020603050405020304" pitchFamily="18" charset="0"/>
              </a:rPr>
              <a:t>0</a:t>
            </a:r>
            <a:r>
              <a:rPr lang="en-US" sz="2400" dirty="0" smtClean="0">
                <a:latin typeface="Times New Roman" panose="02020603050405020304" pitchFamily="18" charset="0"/>
                <a:cs typeface="Times New Roman" panose="02020603050405020304" pitchFamily="18" charset="0"/>
              </a:rPr>
              <a:t>, then </a:t>
            </a:r>
            <a:r>
              <a:rPr lang="en-US" sz="2400" i="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g</a:t>
            </a:r>
            <a:r>
              <a:rPr lang="en-US" sz="2400" baseline="-25000" dirty="0">
                <a:latin typeface="Times New Roman" panose="02020603050405020304" pitchFamily="18" charset="0"/>
                <a:cs typeface="Times New Roman" panose="02020603050405020304" pitchFamily="18" charset="0"/>
              </a:rPr>
              <a:t>0</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cs typeface="Times New Roman" panose="02020603050405020304" pitchFamily="18" charset="0"/>
              </a:rPr>
              <a:t>RC</a:t>
            </a:r>
            <a:r>
              <a:rPr lang="en-US" sz="2400" dirty="0" smtClean="0">
                <a:latin typeface="Times New Roman" panose="02020603050405020304" pitchFamily="18" charset="0"/>
                <a:cs typeface="Times New Roman" panose="02020603050405020304" pitchFamily="18" charset="0"/>
              </a:rPr>
              <a:t> and </a:t>
            </a:r>
            <a:r>
              <a:rPr lang="en-US" sz="2400" i="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a:t>
            </a:r>
            <a:r>
              <a:rPr lang="en-US" sz="2400" i="1" dirty="0" smtClean="0">
                <a:latin typeface="Times New Roman" panose="02020603050405020304" pitchFamily="18" charset="0"/>
                <a:cs typeface="Times New Roman" panose="02020603050405020304" pitchFamily="18" charset="0"/>
              </a:rPr>
              <a:t>g</a:t>
            </a:r>
            <a:r>
              <a:rPr lang="en-US" sz="2400" dirty="0" smtClean="0">
                <a:latin typeface="Times New Roman" panose="02020603050405020304" pitchFamily="18" charset="0"/>
                <a:cs typeface="Times New Roman" panose="02020603050405020304" pitchFamily="18" charset="0"/>
              </a:rPr>
              <a:t>) = 0 for all intensities </a:t>
            </a:r>
            <a:r>
              <a:rPr lang="en-US" sz="2400" i="1" dirty="0" smtClean="0">
                <a:latin typeface="Times New Roman" panose="02020603050405020304" pitchFamily="18" charset="0"/>
                <a:cs typeface="Times New Roman" panose="02020603050405020304" pitchFamily="18" charset="0"/>
              </a:rPr>
              <a:t>g</a:t>
            </a:r>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sym typeface="Symbol"/>
              </a:rPr>
              <a:t> </a:t>
            </a:r>
            <a:r>
              <a:rPr lang="en-US" sz="2400" i="1" dirty="0" smtClean="0">
                <a:latin typeface="Times New Roman" panose="02020603050405020304" pitchFamily="18" charset="0"/>
                <a:cs typeface="Times New Roman" panose="02020603050405020304" pitchFamily="18" charset="0"/>
                <a:sym typeface="Symbol"/>
              </a:rPr>
              <a:t>g</a:t>
            </a:r>
            <a:r>
              <a:rPr lang="en-US" sz="2400" baseline="-25000" dirty="0" smtClean="0">
                <a:latin typeface="Times New Roman" panose="02020603050405020304" pitchFamily="18" charset="0"/>
                <a:cs typeface="Times New Roman" panose="02020603050405020304" pitchFamily="18" charset="0"/>
                <a:sym typeface="Symbol"/>
              </a:rPr>
              <a:t>0</a:t>
            </a:r>
            <a:r>
              <a:rPr lang="en-US" sz="2400" dirty="0" smtClean="0">
                <a:latin typeface="Times New Roman" panose="02020603050405020304" pitchFamily="18" charset="0"/>
                <a:cs typeface="Times New Roman" panose="02020603050405020304" pitchFamily="18" charset="0"/>
                <a:sym typeface="Symbol"/>
              </a:rPr>
              <a:t>.</a:t>
            </a:r>
            <a:endParaRPr lang="en-US" sz="2400" dirty="0" smtClean="0">
              <a:latin typeface="Times New Roman" panose="02020603050405020304" pitchFamily="18" charset="0"/>
              <a:cs typeface="Times New Roman" panose="02020603050405020304" pitchFamily="18"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3676497045"/>
              </p:ext>
            </p:extLst>
          </p:nvPr>
        </p:nvGraphicFramePr>
        <p:xfrm>
          <a:off x="2552700" y="4635500"/>
          <a:ext cx="4038600" cy="482600"/>
        </p:xfrm>
        <a:graphic>
          <a:graphicData uri="http://schemas.openxmlformats.org/presentationml/2006/ole">
            <mc:AlternateContent xmlns:mc="http://schemas.openxmlformats.org/markup-compatibility/2006">
              <mc:Choice xmlns:v="urn:schemas-microsoft-com:vml" Requires="v">
                <p:oleObj spid="_x0000_s67675" name="Equation" r:id="rId5" imgW="2019240" imgH="241200" progId="Equation.DSMT4">
                  <p:embed/>
                </p:oleObj>
              </mc:Choice>
              <mc:Fallback>
                <p:oleObj name="Equation" r:id="rId5" imgW="2019240" imgH="241200" progId="Equation.DSMT4">
                  <p:embed/>
                  <p:pic>
                    <p:nvPicPr>
                      <p:cNvPr id="0" name=""/>
                      <p:cNvPicPr/>
                      <p:nvPr/>
                    </p:nvPicPr>
                    <p:blipFill>
                      <a:blip r:embed="rId6"/>
                      <a:stretch>
                        <a:fillRect/>
                      </a:stretch>
                    </p:blipFill>
                    <p:spPr>
                      <a:xfrm>
                        <a:off x="2552700" y="4635500"/>
                        <a:ext cx="4038600" cy="482600"/>
                      </a:xfrm>
                      <a:prstGeom prst="rect">
                        <a:avLst/>
                      </a:prstGeom>
                    </p:spPr>
                  </p:pic>
                </p:oleObj>
              </mc:Fallback>
            </mc:AlternateContent>
          </a:graphicData>
        </a:graphic>
      </p:graphicFrame>
    </p:spTree>
    <p:extLst>
      <p:ext uri="{BB962C8B-B14F-4D97-AF65-F5344CB8AC3E}">
        <p14:creationId xmlns:p14="http://schemas.microsoft.com/office/powerpoint/2010/main" val="3057934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3"/>
          <p:cNvSpPr>
            <a:spLocks noChangeArrowheads="1"/>
          </p:cNvSpPr>
          <p:nvPr/>
        </p:nvSpPr>
        <p:spPr bwMode="auto">
          <a:xfrm>
            <a:off x="952500" y="2133600"/>
            <a:ext cx="7239000" cy="2743200"/>
          </a:xfrm>
          <a:prstGeom prst="rect">
            <a:avLst/>
          </a:prstGeom>
          <a:noFill/>
          <a:ln>
            <a:noFill/>
          </a:ln>
          <a:effectLst/>
          <a:extLst/>
        </p:spPr>
        <p:txBody>
          <a:bodyPr lIns="92075" tIns="46038" rIns="92075" bIns="46038"/>
          <a:lstStyle/>
          <a:p>
            <a:pPr marL="342900" indent="-342900">
              <a:spcBef>
                <a:spcPct val="20000"/>
              </a:spcBef>
              <a:buClr>
                <a:schemeClr val="tx1"/>
              </a:buClr>
              <a:buSzPct val="50000"/>
              <a:buFont typeface="Monotype Sorts" pitchFamily="2" charset="2"/>
              <a:buChar char="l"/>
            </a:pPr>
            <a:r>
              <a:rPr lang="en-US" sz="2400" dirty="0" smtClean="0">
                <a:solidFill>
                  <a:schemeClr val="tx1"/>
                </a:solidFill>
                <a:latin typeface="Times New Roman" pitchFamily="18" charset="0"/>
              </a:rPr>
              <a:t>If </a:t>
            </a:r>
            <a:r>
              <a:rPr lang="en-US" sz="2400" b="1" dirty="0" smtClean="0">
                <a:solidFill>
                  <a:schemeClr val="tx1"/>
                </a:solidFill>
                <a:latin typeface="Times New Roman" pitchFamily="18" charset="0"/>
              </a:rPr>
              <a:t>I</a:t>
            </a:r>
            <a:r>
              <a:rPr lang="en-US" sz="2400" dirty="0" smtClean="0">
                <a:solidFill>
                  <a:schemeClr val="tx1"/>
                </a:solidFill>
                <a:latin typeface="Times New Roman" pitchFamily="18" charset="0"/>
              </a:rPr>
              <a:t> is </a:t>
            </a:r>
            <a:r>
              <a:rPr lang="en-US" sz="2400" dirty="0">
                <a:solidFill>
                  <a:schemeClr val="tx1"/>
                </a:solidFill>
                <a:latin typeface="Times New Roman" pitchFamily="18" charset="0"/>
              </a:rPr>
              <a:t>a 1-band </a:t>
            </a:r>
            <a:r>
              <a:rPr lang="en-US" sz="2400" dirty="0" smtClean="0">
                <a:solidFill>
                  <a:schemeClr val="tx1"/>
                </a:solidFill>
                <a:latin typeface="Times New Roman" pitchFamily="18" charset="0"/>
              </a:rPr>
              <a:t>(monochrome) image, then </a:t>
            </a:r>
            <a:endParaRPr lang="en-US" sz="2400" dirty="0">
              <a:solidFill>
                <a:schemeClr val="tx1"/>
              </a:solidFill>
              <a:latin typeface="Times New Roman" pitchFamily="18" charset="0"/>
            </a:endParaRPr>
          </a:p>
          <a:p>
            <a:pPr marL="342900" indent="-342900">
              <a:spcBef>
                <a:spcPct val="20000"/>
              </a:spcBef>
              <a:buClr>
                <a:schemeClr val="tx1"/>
              </a:buClr>
              <a:buSzPct val="50000"/>
              <a:buFont typeface="Monotype Sorts" pitchFamily="2" charset="2"/>
              <a:buChar char="l"/>
            </a:pPr>
            <a:r>
              <a:rPr lang="en-US" sz="2400" dirty="0" smtClean="0">
                <a:solidFill>
                  <a:schemeClr val="tx1"/>
                </a:solidFill>
                <a:latin typeface="Times New Roman" pitchFamily="18" charset="0"/>
              </a:rPr>
              <a:t>the pixel </a:t>
            </a:r>
            <a:r>
              <a:rPr lang="en-US" sz="2400" b="1" dirty="0" smtClean="0">
                <a:solidFill>
                  <a:schemeClr val="tx1"/>
                </a:solidFill>
                <a:latin typeface="Times New Roman" pitchFamily="18" charset="0"/>
              </a:rPr>
              <a:t>I</a:t>
            </a:r>
            <a:r>
              <a:rPr lang="en-US" sz="2400" dirty="0" smtClean="0">
                <a:solidFill>
                  <a:schemeClr val="tx1"/>
                </a:solidFill>
                <a:latin typeface="Times New Roman" pitchFamily="18" charset="0"/>
              </a:rPr>
              <a:t>(</a:t>
            </a:r>
            <a:r>
              <a:rPr lang="en-US" sz="2400" i="1" dirty="0" smtClean="0">
                <a:solidFill>
                  <a:schemeClr val="tx1"/>
                </a:solidFill>
                <a:latin typeface="Times New Roman" pitchFamily="18" charset="0"/>
              </a:rPr>
              <a:t>r</a:t>
            </a:r>
            <a:r>
              <a:rPr lang="en-US" sz="2400" dirty="0" smtClean="0">
                <a:solidFill>
                  <a:schemeClr val="tx1"/>
                </a:solidFill>
                <a:latin typeface="Times New Roman" pitchFamily="18" charset="0"/>
              </a:rPr>
              <a:t>,</a:t>
            </a:r>
            <a:r>
              <a:rPr lang="en-US" sz="2400" i="1" dirty="0" smtClean="0">
                <a:solidFill>
                  <a:schemeClr val="tx1"/>
                </a:solidFill>
                <a:latin typeface="Times New Roman" pitchFamily="18" charset="0"/>
              </a:rPr>
              <a:t>c</a:t>
            </a:r>
            <a:r>
              <a:rPr lang="en-US" sz="2400" dirty="0">
                <a:solidFill>
                  <a:schemeClr val="tx1"/>
                </a:solidFill>
                <a:latin typeface="Times New Roman" pitchFamily="18" charset="0"/>
              </a:rPr>
              <a:t>) is an 8-bit integer between 0 and 255.</a:t>
            </a:r>
          </a:p>
          <a:p>
            <a:pPr marL="342900" indent="-342900">
              <a:spcBef>
                <a:spcPct val="20000"/>
              </a:spcBef>
              <a:buClr>
                <a:schemeClr val="tx1"/>
              </a:buClr>
              <a:buSzPct val="50000"/>
              <a:buFont typeface="Monotype Sorts" pitchFamily="2" charset="2"/>
              <a:buChar char="l"/>
            </a:pPr>
            <a:r>
              <a:rPr lang="en-US" sz="2400" dirty="0" smtClean="0">
                <a:solidFill>
                  <a:schemeClr val="tx1"/>
                </a:solidFill>
                <a:latin typeface="Times New Roman" pitchFamily="18" charset="0"/>
              </a:rPr>
              <a:t>The histogram</a:t>
            </a:r>
            <a:r>
              <a:rPr lang="en-US" sz="2400" dirty="0">
                <a:solidFill>
                  <a:schemeClr val="tx1"/>
                </a:solidFill>
                <a:latin typeface="Times New Roman" pitchFamily="18" charset="0"/>
              </a:rPr>
              <a:t>, </a:t>
            </a:r>
            <a:r>
              <a:rPr lang="en-US" sz="2400" i="1" dirty="0">
                <a:solidFill>
                  <a:schemeClr val="tx1"/>
                </a:solidFill>
                <a:latin typeface="Times New Roman" pitchFamily="18" charset="0"/>
              </a:rPr>
              <a:t>h</a:t>
            </a:r>
            <a:r>
              <a:rPr lang="en-US" sz="2400" b="1" baseline="-25000" dirty="0">
                <a:solidFill>
                  <a:schemeClr val="tx1"/>
                </a:solidFill>
                <a:latin typeface="Times New Roman" pitchFamily="18" charset="0"/>
              </a:rPr>
              <a:t>I</a:t>
            </a:r>
            <a:r>
              <a:rPr lang="en-US" sz="2400" dirty="0">
                <a:solidFill>
                  <a:schemeClr val="tx1"/>
                </a:solidFill>
                <a:latin typeface="Times New Roman" pitchFamily="18" charset="0"/>
              </a:rPr>
              <a:t>, of </a:t>
            </a:r>
            <a:r>
              <a:rPr lang="en-US" sz="2400" b="1" dirty="0" smtClean="0">
                <a:solidFill>
                  <a:schemeClr val="tx1"/>
                </a:solidFill>
                <a:latin typeface="Times New Roman" pitchFamily="18" charset="0"/>
              </a:rPr>
              <a:t>I</a:t>
            </a:r>
            <a:r>
              <a:rPr lang="en-US" sz="2400" dirty="0" smtClean="0">
                <a:solidFill>
                  <a:schemeClr val="tx1"/>
                </a:solidFill>
                <a:latin typeface="Times New Roman" pitchFamily="18" charset="0"/>
              </a:rPr>
              <a:t> is: </a:t>
            </a:r>
            <a:endParaRPr lang="en-US" sz="2400" dirty="0">
              <a:solidFill>
                <a:schemeClr val="tx1"/>
              </a:solidFill>
              <a:latin typeface="Times New Roman" pitchFamily="18" charset="0"/>
            </a:endParaRPr>
          </a:p>
          <a:p>
            <a:pPr marL="742950" lvl="1" indent="-285750">
              <a:spcBef>
                <a:spcPct val="20000"/>
              </a:spcBef>
              <a:buClr>
                <a:schemeClr val="tx1"/>
              </a:buClr>
              <a:buSzPct val="75000"/>
              <a:buFontTx/>
              <a:buChar char="–"/>
            </a:pPr>
            <a:r>
              <a:rPr lang="en-US" sz="2400" dirty="0">
                <a:solidFill>
                  <a:schemeClr val="tx1"/>
                </a:solidFill>
                <a:latin typeface="Times New Roman" pitchFamily="18" charset="0"/>
              </a:rPr>
              <a:t> a 256-element array, </a:t>
            </a:r>
            <a:r>
              <a:rPr lang="en-US" sz="2400" i="1" dirty="0" smtClean="0">
                <a:solidFill>
                  <a:schemeClr val="tx1"/>
                </a:solidFill>
                <a:latin typeface="Times New Roman" pitchFamily="18" charset="0"/>
              </a:rPr>
              <a:t>h</a:t>
            </a:r>
            <a:r>
              <a:rPr lang="en-US" sz="2400" b="1" baseline="-25000" dirty="0" smtClean="0">
                <a:solidFill>
                  <a:schemeClr val="tx1"/>
                </a:solidFill>
                <a:latin typeface="Times New Roman" pitchFamily="18" charset="0"/>
              </a:rPr>
              <a:t>I</a:t>
            </a:r>
            <a:r>
              <a:rPr lang="en-US" sz="2400" dirty="0" smtClean="0">
                <a:solidFill>
                  <a:schemeClr val="tx1"/>
                </a:solidFill>
                <a:latin typeface="Times New Roman" pitchFamily="18" charset="0"/>
              </a:rPr>
              <a:t>, where</a:t>
            </a:r>
            <a:endParaRPr lang="en-US" sz="2400" dirty="0">
              <a:solidFill>
                <a:schemeClr val="tx1"/>
              </a:solidFill>
              <a:latin typeface="Times New Roman" pitchFamily="18" charset="0"/>
            </a:endParaRPr>
          </a:p>
          <a:p>
            <a:pPr marL="742950" lvl="1" indent="-285750">
              <a:spcBef>
                <a:spcPct val="20000"/>
              </a:spcBef>
              <a:buClr>
                <a:schemeClr val="tx1"/>
              </a:buClr>
              <a:buSzPct val="75000"/>
              <a:buFontTx/>
              <a:buChar char="–"/>
            </a:pPr>
            <a:r>
              <a:rPr lang="en-US" sz="2400" dirty="0">
                <a:solidFill>
                  <a:schemeClr val="tx1"/>
                </a:solidFill>
                <a:latin typeface="Times New Roman" pitchFamily="18" charset="0"/>
              </a:rPr>
              <a:t> </a:t>
            </a:r>
            <a:r>
              <a:rPr lang="en-US" sz="2400" i="1" dirty="0" smtClean="0">
                <a:solidFill>
                  <a:schemeClr val="tx1"/>
                </a:solidFill>
                <a:latin typeface="Times New Roman" pitchFamily="18" charset="0"/>
              </a:rPr>
              <a:t>h</a:t>
            </a:r>
            <a:r>
              <a:rPr lang="en-US" sz="2400" b="1" baseline="-25000" dirty="0" smtClean="0">
                <a:solidFill>
                  <a:schemeClr val="tx1"/>
                </a:solidFill>
                <a:latin typeface="Times New Roman" pitchFamily="18" charset="0"/>
              </a:rPr>
              <a:t>I</a:t>
            </a:r>
            <a:r>
              <a:rPr lang="en-US" sz="2400" dirty="0" smtClean="0">
                <a:solidFill>
                  <a:schemeClr val="tx1"/>
                </a:solidFill>
                <a:latin typeface="Times New Roman" pitchFamily="18" charset="0"/>
              </a:rPr>
              <a:t>(</a:t>
            </a:r>
            <a:r>
              <a:rPr lang="en-US" sz="2400" i="1" dirty="0" smtClean="0">
                <a:solidFill>
                  <a:schemeClr val="tx1"/>
                </a:solidFill>
                <a:latin typeface="Times New Roman" pitchFamily="18" charset="0"/>
              </a:rPr>
              <a:t>g</a:t>
            </a:r>
            <a:r>
              <a:rPr lang="en-US" sz="2400" dirty="0" smtClean="0">
                <a:solidFill>
                  <a:schemeClr val="tx1"/>
                </a:solidFill>
                <a:latin typeface="Times New Roman" pitchFamily="18" charset="0"/>
              </a:rPr>
              <a:t>) is </a:t>
            </a:r>
            <a:r>
              <a:rPr lang="en-US" sz="2400" dirty="0">
                <a:solidFill>
                  <a:schemeClr val="tx1"/>
                </a:solidFill>
                <a:latin typeface="Times New Roman" pitchFamily="18" charset="0"/>
              </a:rPr>
              <a:t>an integer for </a:t>
            </a:r>
            <a:r>
              <a:rPr lang="en-US" sz="2400" i="1" dirty="0">
                <a:solidFill>
                  <a:schemeClr val="tx1"/>
                </a:solidFill>
                <a:latin typeface="Times New Roman" pitchFamily="18" charset="0"/>
              </a:rPr>
              <a:t>g </a:t>
            </a:r>
            <a:r>
              <a:rPr lang="en-US" sz="2400" dirty="0">
                <a:solidFill>
                  <a:schemeClr val="tx1"/>
                </a:solidFill>
                <a:latin typeface="Times New Roman" pitchFamily="18" charset="0"/>
              </a:rPr>
              <a:t>= 1, 2, 3, …, 256, </a:t>
            </a:r>
            <a:r>
              <a:rPr lang="en-US" sz="2400" dirty="0" smtClean="0">
                <a:solidFill>
                  <a:schemeClr val="tx1"/>
                </a:solidFill>
                <a:latin typeface="Times New Roman" pitchFamily="18" charset="0"/>
              </a:rPr>
              <a:t>such that</a:t>
            </a:r>
            <a:endParaRPr lang="en-US" sz="2400" dirty="0">
              <a:solidFill>
                <a:schemeClr val="tx1"/>
              </a:solidFill>
              <a:latin typeface="Times New Roman" pitchFamily="18" charset="0"/>
            </a:endParaRPr>
          </a:p>
          <a:p>
            <a:pPr marL="742950" lvl="1" indent="-285750">
              <a:spcBef>
                <a:spcPct val="20000"/>
              </a:spcBef>
              <a:buClr>
                <a:schemeClr val="tx1"/>
              </a:buClr>
              <a:buSzPct val="75000"/>
              <a:buFontTx/>
              <a:buChar char="–"/>
            </a:pPr>
            <a:r>
              <a:rPr lang="en-US" sz="2400" i="1" dirty="0">
                <a:solidFill>
                  <a:schemeClr val="tx1"/>
                </a:solidFill>
                <a:latin typeface="Times New Roman" pitchFamily="18" charset="0"/>
              </a:rPr>
              <a:t> h</a:t>
            </a:r>
            <a:r>
              <a:rPr lang="en-US" sz="2400" b="1" baseline="-25000" dirty="0">
                <a:solidFill>
                  <a:schemeClr val="tx1"/>
                </a:solidFill>
                <a:latin typeface="Times New Roman" pitchFamily="18" charset="0"/>
              </a:rPr>
              <a:t>I</a:t>
            </a:r>
            <a:r>
              <a:rPr lang="en-US" sz="2400" dirty="0">
                <a:solidFill>
                  <a:schemeClr val="tx1"/>
                </a:solidFill>
                <a:latin typeface="Times New Roman" pitchFamily="18" charset="0"/>
              </a:rPr>
              <a:t>(</a:t>
            </a:r>
            <a:r>
              <a:rPr lang="en-US" sz="2400" i="1" dirty="0">
                <a:solidFill>
                  <a:schemeClr val="tx1"/>
                </a:solidFill>
                <a:latin typeface="Times New Roman" pitchFamily="18" charset="0"/>
              </a:rPr>
              <a:t>g</a:t>
            </a:r>
            <a:r>
              <a:rPr lang="en-US" sz="2400" dirty="0">
                <a:solidFill>
                  <a:schemeClr val="tx1"/>
                </a:solidFill>
                <a:latin typeface="Times New Roman" pitchFamily="18" charset="0"/>
              </a:rPr>
              <a:t>) = number of pixels in </a:t>
            </a:r>
            <a:r>
              <a:rPr lang="en-US" sz="2400" b="1" dirty="0">
                <a:solidFill>
                  <a:schemeClr val="tx1"/>
                </a:solidFill>
                <a:latin typeface="Times New Roman" pitchFamily="18" charset="0"/>
              </a:rPr>
              <a:t>I </a:t>
            </a:r>
            <a:r>
              <a:rPr lang="en-US" sz="2400" dirty="0">
                <a:solidFill>
                  <a:schemeClr val="tx1"/>
                </a:solidFill>
                <a:latin typeface="Times New Roman" pitchFamily="18" charset="0"/>
              </a:rPr>
              <a:t>that have value </a:t>
            </a:r>
            <a:r>
              <a:rPr lang="en-US" sz="2400" i="1" dirty="0">
                <a:solidFill>
                  <a:schemeClr val="tx1"/>
                </a:solidFill>
                <a:latin typeface="Times New Roman" pitchFamily="18" charset="0"/>
              </a:rPr>
              <a:t>g</a:t>
            </a:r>
            <a:r>
              <a:rPr lang="en-US" sz="2400" dirty="0">
                <a:solidFill>
                  <a:schemeClr val="tx1"/>
                </a:solidFill>
                <a:latin typeface="Times New Roman" pitchFamily="18" charset="0"/>
              </a:rPr>
              <a:t>-1.</a:t>
            </a:r>
          </a:p>
        </p:txBody>
      </p:sp>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fld id="{FE08DE76-73E9-4CC5-93E4-4A7EB9AC9684}" type="slidenum">
              <a:rPr lang="en-US" smtClean="0"/>
              <a:t>12</a:t>
            </a:fld>
            <a:endParaRPr lang="en-US" dirty="0"/>
          </a:p>
        </p:txBody>
      </p:sp>
      <p:sp>
        <p:nvSpPr>
          <p:cNvPr id="10" name="Title 1"/>
          <p:cNvSpPr>
            <a:spLocks noGrp="1"/>
          </p:cNvSpPr>
          <p:nvPr>
            <p:ph type="title"/>
          </p:nvPr>
        </p:nvSpPr>
        <p:spPr>
          <a:xfrm>
            <a:off x="304800" y="1104900"/>
            <a:ext cx="8458200" cy="723900"/>
          </a:xfrm>
        </p:spPr>
        <p:txBody>
          <a:bodyPr/>
          <a:lstStyle/>
          <a:p>
            <a:r>
              <a:rPr lang="en-US" sz="3600" dirty="0" smtClean="0"/>
              <a:t>Image Histograms: Monochrome</a:t>
            </a:r>
            <a:endParaRPr lang="en-US" sz="3600" dirty="0"/>
          </a:p>
        </p:txBody>
      </p:sp>
      <p:sp>
        <p:nvSpPr>
          <p:cNvPr id="7" name="Text Box 9"/>
          <p:cNvSpPr txBox="1">
            <a:spLocks noChangeArrowheads="1"/>
          </p:cNvSpPr>
          <p:nvPr/>
        </p:nvSpPr>
        <p:spPr bwMode="auto">
          <a:xfrm>
            <a:off x="3352800" y="5201076"/>
            <a:ext cx="5410200" cy="830997"/>
          </a:xfrm>
          <a:prstGeom prst="rect">
            <a:avLst/>
          </a:prstGeom>
          <a:solidFill>
            <a:srgbClr val="FFFFCC"/>
          </a:solidFill>
          <a:ln>
            <a:noFill/>
          </a:ln>
          <a:effectLst>
            <a:outerShdw blurRad="50800" dist="63500" dir="13500000" algn="br" rotWithShape="0">
              <a:prstClr val="black">
                <a:alpha val="40000"/>
              </a:prst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smtClean="0">
                <a:solidFill>
                  <a:schemeClr val="tx1"/>
                </a:solidFill>
                <a:latin typeface="Comic Sans MS" panose="030F0702030302020204" pitchFamily="66" charset="0"/>
              </a:rPr>
              <a:t>In Matlab an array of length </a:t>
            </a:r>
            <a:r>
              <a:rPr lang="en-US" sz="1600" i="1" dirty="0" smtClean="0">
                <a:solidFill>
                  <a:schemeClr val="tx1"/>
                </a:solidFill>
                <a:latin typeface="Comic Sans MS" panose="030F0702030302020204" pitchFamily="66" charset="0"/>
              </a:rPr>
              <a:t>n</a:t>
            </a:r>
            <a:r>
              <a:rPr lang="en-US" sz="1600" dirty="0" smtClean="0">
                <a:solidFill>
                  <a:schemeClr val="tx1"/>
                </a:solidFill>
                <a:latin typeface="Comic Sans MS" panose="030F0702030302020204" pitchFamily="66" charset="0"/>
              </a:rPr>
              <a:t> has indices from 1 to </a:t>
            </a:r>
            <a:r>
              <a:rPr lang="en-US" sz="1600" i="1" dirty="0" smtClean="0">
                <a:solidFill>
                  <a:schemeClr val="tx1"/>
                </a:solidFill>
                <a:latin typeface="Comic Sans MS" panose="030F0702030302020204" pitchFamily="66" charset="0"/>
              </a:rPr>
              <a:t>n</a:t>
            </a:r>
            <a:r>
              <a:rPr lang="en-US" sz="1600" dirty="0" smtClean="0">
                <a:solidFill>
                  <a:schemeClr val="tx1"/>
                </a:solidFill>
                <a:latin typeface="Comic Sans MS" panose="030F0702030302020204" pitchFamily="66" charset="0"/>
              </a:rPr>
              <a:t>.  In many computer languages, </a:t>
            </a:r>
            <a:r>
              <a:rPr lang="en-US" sz="1600" i="1" dirty="0" smtClean="0">
                <a:solidFill>
                  <a:schemeClr val="tx1"/>
                </a:solidFill>
                <a:latin typeface="Comic Sans MS" panose="030F0702030302020204" pitchFamily="66" charset="0"/>
              </a:rPr>
              <a:t>e.g.</a:t>
            </a:r>
            <a:r>
              <a:rPr lang="en-US" sz="1600" dirty="0" smtClean="0">
                <a:solidFill>
                  <a:schemeClr val="tx1"/>
                </a:solidFill>
                <a:latin typeface="Comic Sans MS" panose="030F0702030302020204" pitchFamily="66" charset="0"/>
              </a:rPr>
              <a:t> “C” or “C++” an n-element array is indexed from 0 to </a:t>
            </a:r>
            <a:r>
              <a:rPr lang="en-US" sz="1600" i="1" dirty="0" smtClean="0">
                <a:solidFill>
                  <a:schemeClr val="tx1"/>
                </a:solidFill>
                <a:latin typeface="Comic Sans MS" panose="030F0702030302020204" pitchFamily="66" charset="0"/>
              </a:rPr>
              <a:t>n</a:t>
            </a:r>
            <a:r>
              <a:rPr lang="en-US" sz="1600" dirty="0" smtClean="0">
                <a:solidFill>
                  <a:schemeClr val="tx1"/>
                </a:solidFill>
                <a:latin typeface="Comic Sans MS" panose="030F0702030302020204" pitchFamily="66" charset="0"/>
              </a:rPr>
              <a:t>-1.</a:t>
            </a:r>
            <a:endParaRPr lang="en-US" sz="1600" dirty="0">
              <a:solidFill>
                <a:schemeClr val="tx1"/>
              </a:solidFill>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0" descr="templ150 g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5443538" cy="3657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273" name="Rectangle 6"/>
          <p:cNvSpPr>
            <a:spLocks noChangeArrowheads="1"/>
          </p:cNvSpPr>
          <p:nvPr/>
        </p:nvSpPr>
        <p:spPr bwMode="auto">
          <a:xfrm>
            <a:off x="5589588" y="3657600"/>
            <a:ext cx="3014662" cy="2465388"/>
          </a:xfrm>
          <a:prstGeom prst="rect">
            <a:avLst/>
          </a:prstGeom>
          <a:solidFill>
            <a:schemeClr val="bg1"/>
          </a:solidFill>
          <a:ln>
            <a:noFill/>
          </a:ln>
          <a:effectLst>
            <a:outerShdw blurRad="50800" dist="101600"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pic>
        <p:nvPicPr>
          <p:cNvPr id="11274" name="Picture 7" descr="templ grayscale histogram"/>
          <p:cNvPicPr>
            <a:picLocks noChangeAspect="1" noChangeArrowheads="1"/>
          </p:cNvPicPr>
          <p:nvPr/>
        </p:nvPicPr>
        <p:blipFill>
          <a:blip r:embed="rId3">
            <a:extLst>
              <a:ext uri="{28A0092B-C50C-407E-A947-70E740481C1C}">
                <a14:useLocalDpi xmlns:a14="http://schemas.microsoft.com/office/drawing/2010/main" val="0"/>
              </a:ext>
            </a:extLst>
          </a:blip>
          <a:srcRect r="18506"/>
          <a:stretch>
            <a:fillRect/>
          </a:stretch>
        </p:blipFill>
        <p:spPr bwMode="auto">
          <a:xfrm>
            <a:off x="5589588" y="3657600"/>
            <a:ext cx="3021012" cy="246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Text Box 8"/>
          <p:cNvSpPr txBox="1">
            <a:spLocks noChangeArrowheads="1"/>
          </p:cNvSpPr>
          <p:nvPr/>
        </p:nvSpPr>
        <p:spPr bwMode="auto">
          <a:xfrm>
            <a:off x="6384925" y="3705225"/>
            <a:ext cx="638175" cy="2286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900">
                <a:solidFill>
                  <a:schemeClr val="tx1"/>
                </a:solidFill>
              </a:rPr>
              <a:t>Luminosity</a:t>
            </a:r>
          </a:p>
        </p:txBody>
      </p:sp>
      <p:sp>
        <p:nvSpPr>
          <p:cNvPr id="11272" name="Rectangle 12"/>
          <p:cNvSpPr>
            <a:spLocks noGrp="1" noChangeArrowheads="1"/>
          </p:cNvSpPr>
          <p:nvPr>
            <p:ph type="title"/>
          </p:nvPr>
        </p:nvSpPr>
        <p:spPr>
          <a:xfrm>
            <a:off x="457200" y="1066800"/>
            <a:ext cx="7772400" cy="641350"/>
          </a:xfrm>
          <a:noFill/>
        </p:spPr>
        <p:txBody>
          <a:bodyPr lIns="92075" tIns="46038" rIns="92075" bIns="46038">
            <a:spAutoFit/>
          </a:bodyPr>
          <a:lstStyle/>
          <a:p>
            <a:r>
              <a:rPr lang="en-US" sz="3600" dirty="0" smtClean="0"/>
              <a:t>The Histogram of a Monochrome Image</a:t>
            </a:r>
          </a:p>
        </p:txBody>
      </p:sp>
      <p:sp>
        <p:nvSpPr>
          <p:cNvPr id="2" name="Date Placeholder 1"/>
          <p:cNvSpPr>
            <a:spLocks noGrp="1"/>
          </p:cNvSpPr>
          <p:nvPr>
            <p:ph type="dt" sz="half" idx="10"/>
          </p:nvPr>
        </p:nvSpPr>
        <p:spPr/>
        <p:txBody>
          <a:bodyPr/>
          <a:lstStyle/>
          <a:p>
            <a:r>
              <a:rPr lang="en-US" smtClean="0"/>
              <a:t>20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13</a:t>
            </a:fld>
            <a:endParaRPr lang="en-US"/>
          </a:p>
        </p:txBody>
      </p:sp>
      <p:sp>
        <p:nvSpPr>
          <p:cNvPr id="12" name="Text Box 9"/>
          <p:cNvSpPr txBox="1">
            <a:spLocks noChangeArrowheads="1"/>
          </p:cNvSpPr>
          <p:nvPr/>
        </p:nvSpPr>
        <p:spPr bwMode="auto">
          <a:xfrm>
            <a:off x="5354638" y="1805226"/>
            <a:ext cx="3249612" cy="861774"/>
          </a:xfrm>
          <a:prstGeom prst="rect">
            <a:avLst/>
          </a:prstGeom>
          <a:solidFill>
            <a:srgbClr val="FFFFCC"/>
          </a:solidFill>
          <a:ln>
            <a:noFill/>
          </a:ln>
          <a:effectLst>
            <a:outerShdw blurRad="50800" dist="63500" dir="8100000" algn="tr" rotWithShape="0">
              <a:prstClr val="black">
                <a:alpha val="40000"/>
              </a:prst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marL="971550" indent="-971550"/>
            <a:r>
              <a:rPr lang="en-US" sz="1800" i="1" dirty="0" smtClean="0">
                <a:solidFill>
                  <a:schemeClr val="tx1"/>
                </a:solidFill>
                <a:latin typeface="+mj-lt"/>
              </a:rPr>
              <a:t>h</a:t>
            </a:r>
            <a:r>
              <a:rPr lang="en-US" sz="1800" b="1" baseline="-25000" dirty="0" smtClean="0">
                <a:solidFill>
                  <a:schemeClr val="tx1"/>
                </a:solidFill>
                <a:latin typeface="+mj-lt"/>
              </a:rPr>
              <a:t>I </a:t>
            </a:r>
            <a:r>
              <a:rPr lang="en-US" sz="1800" dirty="0" smtClean="0">
                <a:solidFill>
                  <a:schemeClr val="tx1"/>
                </a:solidFill>
                <a:latin typeface="+mj-lt"/>
              </a:rPr>
              <a:t>(g+1) =</a:t>
            </a:r>
            <a:r>
              <a:rPr lang="en-US" sz="1600" dirty="0" smtClean="0">
                <a:solidFill>
                  <a:schemeClr val="tx1"/>
                </a:solidFill>
                <a:latin typeface="+mj-lt"/>
              </a:rPr>
              <a:t> </a:t>
            </a:r>
            <a:r>
              <a:rPr lang="en-US" sz="1600" dirty="0" smtClean="0">
                <a:solidFill>
                  <a:schemeClr val="tx1"/>
                </a:solidFill>
                <a:latin typeface="Comic Sans MS" pitchFamily="66" charset="0"/>
              </a:rPr>
              <a:t>the number of pixels in </a:t>
            </a:r>
            <a:r>
              <a:rPr lang="en-US" sz="1600" b="1" dirty="0" smtClean="0">
                <a:solidFill>
                  <a:schemeClr val="tx1"/>
                </a:solidFill>
                <a:latin typeface="+mj-lt"/>
              </a:rPr>
              <a:t>I</a:t>
            </a:r>
            <a:r>
              <a:rPr lang="en-US" sz="1600" dirty="0" smtClean="0">
                <a:solidFill>
                  <a:schemeClr val="tx1"/>
                </a:solidFill>
                <a:latin typeface="Comic Sans MS" pitchFamily="66" charset="0"/>
              </a:rPr>
              <a:t> with intensity level, </a:t>
            </a:r>
            <a:r>
              <a:rPr lang="en-US" sz="1600" i="1" dirty="0" smtClean="0">
                <a:solidFill>
                  <a:schemeClr val="tx1"/>
                </a:solidFill>
                <a:latin typeface="+mj-lt"/>
              </a:rPr>
              <a:t>g</a:t>
            </a:r>
            <a:r>
              <a:rPr lang="en-US" sz="1600" dirty="0" smtClean="0">
                <a:solidFill>
                  <a:schemeClr val="tx1"/>
                </a:solidFill>
                <a:latin typeface="Comic Sans MS" pitchFamily="66" charset="0"/>
              </a:rPr>
              <a:t>.</a:t>
            </a:r>
            <a:endParaRPr lang="en-US" sz="1600" b="1" i="1" dirty="0">
              <a:solidFill>
                <a:schemeClr val="tx1"/>
              </a:solidFill>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6" descr="BanjoBeetle_gs_4b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2767013"/>
            <a:ext cx="2341563"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Text Box 7"/>
          <p:cNvSpPr txBox="1">
            <a:spLocks noChangeArrowheads="1"/>
          </p:cNvSpPr>
          <p:nvPr/>
        </p:nvSpPr>
        <p:spPr bwMode="auto">
          <a:xfrm>
            <a:off x="737459" y="5272088"/>
            <a:ext cx="24160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smtClean="0">
                <a:solidFill>
                  <a:schemeClr val="tx1"/>
                </a:solidFill>
              </a:rPr>
              <a:t>24-bit truecolor </a:t>
            </a:r>
            <a:r>
              <a:rPr lang="en-US" sz="1800" dirty="0">
                <a:solidFill>
                  <a:schemeClr val="tx1"/>
                </a:solidFill>
              </a:rPr>
              <a:t>image</a:t>
            </a:r>
          </a:p>
        </p:txBody>
      </p:sp>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14</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75" y="2767013"/>
            <a:ext cx="2341464" cy="2341464"/>
          </a:xfrm>
          <a:prstGeom prst="rect">
            <a:avLst/>
          </a:prstGeom>
          <a:effectLst>
            <a:outerShdw blurRad="50800" dist="63500" dir="2700000" algn="tl" rotWithShape="0">
              <a:schemeClr val="tx1">
                <a:alpha val="25000"/>
              </a:schemeClr>
            </a:outerShdw>
          </a:effectLst>
        </p:spPr>
      </p:pic>
      <p:sp>
        <p:nvSpPr>
          <p:cNvPr id="8" name="TextBox 7"/>
          <p:cNvSpPr txBox="1"/>
          <p:nvPr/>
        </p:nvSpPr>
        <p:spPr>
          <a:xfrm>
            <a:off x="4648200" y="2895600"/>
            <a:ext cx="4038600" cy="2590800"/>
          </a:xfrm>
          <a:prstGeom prst="rect">
            <a:avLst/>
          </a:prstGeom>
          <a:noFill/>
        </p:spPr>
        <p:txBody>
          <a:bodyPr wrap="square" rtlCol="0">
            <a:noAutofit/>
          </a:bodyPr>
          <a:lstStyle/>
          <a:p>
            <a:r>
              <a:rPr lang="en-US" sz="1800" dirty="0"/>
              <a:t>During early </a:t>
            </a:r>
            <a:r>
              <a:rPr lang="en-US" sz="1800" dirty="0" smtClean="0"/>
              <a:t>summer in </a:t>
            </a:r>
            <a:r>
              <a:rPr lang="en-US" sz="1800" dirty="0"/>
              <a:t>the Sonoran </a:t>
            </a:r>
            <a:r>
              <a:rPr lang="en-US" sz="1800" dirty="0" smtClean="0"/>
              <a:t>Desert of Southern Arizona, clusters </a:t>
            </a:r>
            <a:r>
              <a:rPr lang="en-US" sz="1800" dirty="0"/>
              <a:t>of large, strange-looking, red and white bugs can be spotted on the foliage of mesquite trees (Prosopis spp.). These colorful bugs are the immature, wingless nymphs of the Giant Mesquite Bug or Leaf-footed Bug (Thasus neocalifornicus).</a:t>
            </a:r>
          </a:p>
        </p:txBody>
      </p:sp>
      <p:sp>
        <p:nvSpPr>
          <p:cNvPr id="19" name="Rectangle 2"/>
          <p:cNvSpPr txBox="1">
            <a:spLocks noChangeArrowheads="1"/>
          </p:cNvSpPr>
          <p:nvPr/>
        </p:nvSpPr>
        <p:spPr bwMode="auto">
          <a:xfrm>
            <a:off x="381000" y="1143000"/>
            <a:ext cx="3505200" cy="58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sp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imes New Roman" pitchFamily="18" charset="0"/>
              </a:defRPr>
            </a:lvl2pPr>
            <a:lvl3pPr algn="l" rtl="0" eaLnBrk="0" fontAlgn="base" hangingPunct="0">
              <a:spcBef>
                <a:spcPct val="0"/>
              </a:spcBef>
              <a:spcAft>
                <a:spcPct val="0"/>
              </a:spcAft>
              <a:defRPr sz="4000">
                <a:solidFill>
                  <a:schemeClr val="tx2"/>
                </a:solidFill>
                <a:latin typeface="Times New Roman" pitchFamily="18" charset="0"/>
              </a:defRPr>
            </a:lvl3pPr>
            <a:lvl4pPr algn="l" rtl="0" eaLnBrk="0" fontAlgn="base" hangingPunct="0">
              <a:spcBef>
                <a:spcPct val="0"/>
              </a:spcBef>
              <a:spcAft>
                <a:spcPct val="0"/>
              </a:spcAft>
              <a:defRPr sz="4000">
                <a:solidFill>
                  <a:schemeClr val="tx2"/>
                </a:solidFill>
                <a:latin typeface="Times New Roman" pitchFamily="18" charset="0"/>
              </a:defRPr>
            </a:lvl4pPr>
            <a:lvl5pPr algn="l" rtl="0" eaLnBrk="0" fontAlgn="base" hangingPunct="0">
              <a:spcBef>
                <a:spcPct val="0"/>
              </a:spcBef>
              <a:spcAft>
                <a:spcPct val="0"/>
              </a:spcAft>
              <a:defRPr sz="4000">
                <a:solidFill>
                  <a:schemeClr val="tx2"/>
                </a:solidFill>
                <a:latin typeface="Times New Roman" pitchFamily="18" charset="0"/>
              </a:defRPr>
            </a:lvl5pPr>
            <a:lvl6pPr marL="457200" algn="l" rtl="0" eaLnBrk="0" fontAlgn="base" hangingPunct="0">
              <a:spcBef>
                <a:spcPct val="0"/>
              </a:spcBef>
              <a:spcAft>
                <a:spcPct val="0"/>
              </a:spcAft>
              <a:defRPr sz="4000">
                <a:solidFill>
                  <a:schemeClr val="tx2"/>
                </a:solidFill>
                <a:latin typeface="Times New Roman" pitchFamily="18" charset="0"/>
              </a:defRPr>
            </a:lvl6pPr>
            <a:lvl7pPr marL="914400" algn="l" rtl="0" eaLnBrk="0" fontAlgn="base" hangingPunct="0">
              <a:spcBef>
                <a:spcPct val="0"/>
              </a:spcBef>
              <a:spcAft>
                <a:spcPct val="0"/>
              </a:spcAft>
              <a:defRPr sz="4000">
                <a:solidFill>
                  <a:schemeClr val="tx2"/>
                </a:solidFill>
                <a:latin typeface="Times New Roman" pitchFamily="18" charset="0"/>
              </a:defRPr>
            </a:lvl7pPr>
            <a:lvl8pPr marL="1371600" algn="l" rtl="0" eaLnBrk="0" fontAlgn="base" hangingPunct="0">
              <a:spcBef>
                <a:spcPct val="0"/>
              </a:spcBef>
              <a:spcAft>
                <a:spcPct val="0"/>
              </a:spcAft>
              <a:defRPr sz="4000">
                <a:solidFill>
                  <a:schemeClr val="tx2"/>
                </a:solidFill>
                <a:latin typeface="Times New Roman" pitchFamily="18" charset="0"/>
              </a:defRPr>
            </a:lvl8pPr>
            <a:lvl9pPr marL="1828800" algn="l" rtl="0" eaLnBrk="0" fontAlgn="base" hangingPunct="0">
              <a:spcBef>
                <a:spcPct val="0"/>
              </a:spcBef>
              <a:spcAft>
                <a:spcPct val="0"/>
              </a:spcAft>
              <a:defRPr sz="4000">
                <a:solidFill>
                  <a:schemeClr val="tx2"/>
                </a:solidFill>
                <a:latin typeface="Times New Roman" pitchFamily="18" charset="0"/>
              </a:defRPr>
            </a:lvl9pPr>
          </a:lstStyle>
          <a:p>
            <a:r>
              <a:rPr lang="en-US" sz="3200" kern="0" dirty="0" smtClean="0"/>
              <a:t>Giant Mesquite Bug</a:t>
            </a:r>
          </a:p>
        </p:txBody>
      </p:sp>
      <p:sp>
        <p:nvSpPr>
          <p:cNvPr id="10" name="TextBox 9"/>
          <p:cNvSpPr txBox="1"/>
          <p:nvPr/>
        </p:nvSpPr>
        <p:spPr>
          <a:xfrm>
            <a:off x="965652" y="1732746"/>
            <a:ext cx="2335896" cy="400110"/>
          </a:xfrm>
          <a:prstGeom prst="rect">
            <a:avLst/>
          </a:prstGeom>
          <a:noFill/>
        </p:spPr>
        <p:txBody>
          <a:bodyPr wrap="none" rtlCol="0">
            <a:spAutoFit/>
          </a:bodyPr>
          <a:lstStyle/>
          <a:p>
            <a:r>
              <a:rPr lang="en-US" sz="2000" dirty="0" smtClean="0"/>
              <a:t>a.k.a. Banjo Beetle</a:t>
            </a:r>
            <a:endParaRPr lang="en-US" sz="2000" dirty="0"/>
          </a:p>
        </p:txBody>
      </p:sp>
      <p:sp>
        <p:nvSpPr>
          <p:cNvPr id="11" name="TextBox 10"/>
          <p:cNvSpPr txBox="1"/>
          <p:nvPr/>
        </p:nvSpPr>
        <p:spPr>
          <a:xfrm>
            <a:off x="914400" y="5605046"/>
            <a:ext cx="20574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Photo by Alan </a:t>
            </a:r>
            <a:r>
              <a:rPr lang="en-US" sz="1400" dirty="0" smtClean="0">
                <a:latin typeface="Times New Roman" panose="02020603050405020304" pitchFamily="18" charset="0"/>
                <a:cs typeface="Times New Roman" panose="02020603050405020304" pitchFamily="18" charset="0"/>
              </a:rPr>
              <a:t>Peters, Tucson, Arizona 1986.</a:t>
            </a:r>
            <a:endParaRPr lang="en-US" sz="14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26880" b="30184"/>
          <a:stretch/>
        </p:blipFill>
        <p:spPr>
          <a:xfrm>
            <a:off x="5364936" y="1143000"/>
            <a:ext cx="2605128" cy="1524000"/>
          </a:xfrm>
          <a:prstGeom prst="rect">
            <a:avLst/>
          </a:prstGeom>
          <a:effectLst>
            <a:outerShdw blurRad="50800" dist="63500" dir="2700000" algn="tl" rotWithShape="0">
              <a:schemeClr val="tx1">
                <a:alpha val="25000"/>
              </a:schemeClr>
            </a:outerShdw>
          </a:effectLst>
        </p:spPr>
      </p:pic>
      <p:sp>
        <p:nvSpPr>
          <p:cNvPr id="23" name="TextBox 22"/>
          <p:cNvSpPr txBox="1"/>
          <p:nvPr/>
        </p:nvSpPr>
        <p:spPr>
          <a:xfrm>
            <a:off x="5105400" y="5562600"/>
            <a:ext cx="3124200" cy="523220"/>
          </a:xfrm>
          <a:prstGeom prst="rect">
            <a:avLst/>
          </a:prstGeom>
          <a:noFill/>
        </p:spPr>
        <p:txBody>
          <a:bodyPr wrap="square" rtlCol="0">
            <a:spAutoFit/>
          </a:bodyPr>
          <a:lstStyle/>
          <a:p>
            <a:pPr algn="ctr"/>
            <a:r>
              <a:rPr lang="en-US" sz="1400" dirty="0">
                <a:latin typeface="+mj-lt"/>
              </a:rPr>
              <a:t>Photo </a:t>
            </a:r>
            <a:r>
              <a:rPr lang="en-US" sz="1400" dirty="0" smtClean="0">
                <a:latin typeface="+mj-lt"/>
              </a:rPr>
              <a:t>and description by T. Beth </a:t>
            </a:r>
            <a:r>
              <a:rPr lang="en-US" sz="1400" dirty="0">
                <a:latin typeface="+mj-lt"/>
              </a:rPr>
              <a:t>Kinsey </a:t>
            </a:r>
            <a:r>
              <a:rPr lang="en-US" sz="1400" dirty="0">
                <a:latin typeface="+mj-lt"/>
                <a:hlinkClick r:id="rId5"/>
              </a:rPr>
              <a:t>http://</a:t>
            </a:r>
            <a:r>
              <a:rPr lang="en-US" sz="1400" dirty="0" smtClean="0">
                <a:latin typeface="+mj-lt"/>
                <a:hlinkClick r:id="rId5"/>
              </a:rPr>
              <a:t>fireflyforest.net</a:t>
            </a:r>
            <a:r>
              <a:rPr lang="en-US" sz="1400" dirty="0" smtClean="0">
                <a:latin typeface="+mj-lt"/>
              </a:rPr>
              <a:t>,  2008</a:t>
            </a:r>
            <a:endParaRPr lang="en-US" sz="1400" dirty="0">
              <a:latin typeface="+mj-lt"/>
            </a:endParaRPr>
          </a:p>
        </p:txBody>
      </p:sp>
      <p:cxnSp>
        <p:nvCxnSpPr>
          <p:cNvPr id="29" name="Straight Connector 28"/>
          <p:cNvCxnSpPr/>
          <p:nvPr/>
        </p:nvCxnSpPr>
        <p:spPr bwMode="auto">
          <a:xfrm>
            <a:off x="4038600" y="2819400"/>
            <a:ext cx="0" cy="245268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304800" y="1422172"/>
            <a:ext cx="3352800" cy="1016228"/>
          </a:xfrm>
        </p:spPr>
        <p:txBody>
          <a:bodyPr>
            <a:spAutoFit/>
          </a:bodyPr>
          <a:lstStyle/>
          <a:p>
            <a:r>
              <a:rPr lang="en-US" sz="3000" dirty="0" smtClean="0"/>
              <a:t>The Histogram of a Monochrome Image</a:t>
            </a:r>
          </a:p>
        </p:txBody>
      </p:sp>
      <p:grpSp>
        <p:nvGrpSpPr>
          <p:cNvPr id="8198" name="Group 3"/>
          <p:cNvGrpSpPr>
            <a:grpSpLocks/>
          </p:cNvGrpSpPr>
          <p:nvPr/>
        </p:nvGrpSpPr>
        <p:grpSpPr bwMode="auto">
          <a:xfrm>
            <a:off x="685800" y="2681288"/>
            <a:ext cx="2514600" cy="2957512"/>
            <a:chOff x="480" y="1641"/>
            <a:chExt cx="1584" cy="1863"/>
          </a:xfrm>
        </p:grpSpPr>
        <p:grpSp>
          <p:nvGrpSpPr>
            <p:cNvPr id="8203" name="Group 4"/>
            <p:cNvGrpSpPr>
              <a:grpSpLocks/>
            </p:cNvGrpSpPr>
            <p:nvPr/>
          </p:nvGrpSpPr>
          <p:grpSpPr bwMode="auto">
            <a:xfrm>
              <a:off x="480" y="1641"/>
              <a:ext cx="1584" cy="1584"/>
              <a:chOff x="672" y="1488"/>
              <a:chExt cx="1584" cy="1584"/>
            </a:xfrm>
          </p:grpSpPr>
          <p:sp>
            <p:nvSpPr>
              <p:cNvPr id="8205" name="Rectangle 5"/>
              <p:cNvSpPr>
                <a:spLocks noChangeArrowheads="1"/>
              </p:cNvSpPr>
              <p:nvPr/>
            </p:nvSpPr>
            <p:spPr bwMode="auto">
              <a:xfrm>
                <a:off x="672" y="1488"/>
                <a:ext cx="1584" cy="1584"/>
              </a:xfrm>
              <a:prstGeom prst="rect">
                <a:avLst/>
              </a:prstGeom>
              <a:solidFill>
                <a:srgbClr val="94E4FF"/>
              </a:solidFill>
              <a:ln>
                <a:noFill/>
              </a:ln>
              <a:effectLst/>
              <a:extLs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pic>
            <p:nvPicPr>
              <p:cNvPr id="8206" name="Picture 6" descr="BanjoBeetle_gs_4b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 y="1542"/>
                <a:ext cx="1475" cy="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04" name="Text Box 7"/>
            <p:cNvSpPr txBox="1">
              <a:spLocks noChangeArrowheads="1"/>
            </p:cNvSpPr>
            <p:nvPr/>
          </p:nvSpPr>
          <p:spPr bwMode="auto">
            <a:xfrm>
              <a:off x="538" y="3273"/>
              <a:ext cx="14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solidFill>
                    <a:schemeClr val="tx1"/>
                  </a:solidFill>
                </a:rPr>
                <a:t>16-level (4-bit) image</a:t>
              </a:r>
            </a:p>
          </p:txBody>
        </p:sp>
      </p:grpSp>
      <p:grpSp>
        <p:nvGrpSpPr>
          <p:cNvPr id="5" name="Group 4"/>
          <p:cNvGrpSpPr/>
          <p:nvPr/>
        </p:nvGrpSpPr>
        <p:grpSpPr>
          <a:xfrm>
            <a:off x="3658393" y="1447007"/>
            <a:ext cx="5166519" cy="4419600"/>
            <a:chOff x="3658393" y="1447007"/>
            <a:chExt cx="5166519" cy="4419600"/>
          </a:xfrm>
        </p:grpSpPr>
        <p:pic>
          <p:nvPicPr>
            <p:cNvPr id="8200" name="Picture 9" descr="BanjoBeetleLevel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0513" y="1541463"/>
              <a:ext cx="4230688"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Text Box 10"/>
            <p:cNvSpPr txBox="1">
              <a:spLocks noChangeArrowheads="1"/>
            </p:cNvSpPr>
            <p:nvPr/>
          </p:nvSpPr>
          <p:spPr bwMode="auto">
            <a:xfrm rot="5400000">
              <a:off x="6819900" y="3459162"/>
              <a:ext cx="3613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solidFill>
                    <a:schemeClr val="tx1"/>
                  </a:solidFill>
                </a:rPr>
                <a:t>black marks pixels with intensity </a:t>
              </a:r>
              <a:r>
                <a:rPr lang="en-US" sz="2000" i="1" dirty="0">
                  <a:solidFill>
                    <a:schemeClr val="tx1"/>
                  </a:solidFill>
                  <a:latin typeface="Times New Roman" pitchFamily="18" charset="0"/>
                </a:rPr>
                <a:t>g</a:t>
              </a:r>
            </a:p>
          </p:txBody>
        </p:sp>
        <p:sp>
          <p:nvSpPr>
            <p:cNvPr id="8202" name="Text Box 11"/>
            <p:cNvSpPr txBox="1">
              <a:spLocks noChangeArrowheads="1"/>
            </p:cNvSpPr>
            <p:nvPr/>
          </p:nvSpPr>
          <p:spPr bwMode="auto">
            <a:xfrm rot="16200000">
              <a:off x="1631950" y="3473450"/>
              <a:ext cx="441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600" dirty="0">
                  <a:solidFill>
                    <a:schemeClr val="tx1"/>
                  </a:solidFill>
                </a:rPr>
                <a:t>lower RHC:  number</a:t>
              </a:r>
              <a:r>
                <a:rPr lang="en-US" sz="1800" dirty="0">
                  <a:solidFill>
                    <a:schemeClr val="tx1"/>
                  </a:solidFill>
                </a:rPr>
                <a:t> </a:t>
              </a:r>
              <a:r>
                <a:rPr lang="en-US" sz="1600" dirty="0">
                  <a:solidFill>
                    <a:schemeClr val="tx1"/>
                  </a:solidFill>
                </a:rPr>
                <a:t>of pixels with intensity </a:t>
              </a:r>
              <a:r>
                <a:rPr lang="en-US" sz="1800" i="1" dirty="0">
                  <a:solidFill>
                    <a:schemeClr val="tx1"/>
                  </a:solidFill>
                  <a:latin typeface="Times New Roman" pitchFamily="18" charset="0"/>
                </a:rPr>
                <a:t>g</a:t>
              </a:r>
              <a:r>
                <a:rPr lang="en-US" sz="1600" dirty="0">
                  <a:solidFill>
                    <a:schemeClr val="tx1"/>
                  </a:solidFill>
                </a:rPr>
                <a:t> </a:t>
              </a:r>
            </a:p>
          </p:txBody>
        </p:sp>
      </p:grpSp>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15</a:t>
            </a:fld>
            <a:endParaRPr lang="en-US" dirty="0"/>
          </a:p>
        </p:txBody>
      </p:sp>
    </p:spTree>
    <p:extLst>
      <p:ext uri="{BB962C8B-B14F-4D97-AF65-F5344CB8AC3E}">
        <p14:creationId xmlns:p14="http://schemas.microsoft.com/office/powerpoint/2010/main" val="1515026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12" descr="BanjoBeetleHis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1674813"/>
            <a:ext cx="4573588" cy="457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Rectangle 2"/>
          <p:cNvSpPr>
            <a:spLocks noGrp="1" noChangeArrowheads="1"/>
          </p:cNvSpPr>
          <p:nvPr>
            <p:ph type="title"/>
          </p:nvPr>
        </p:nvSpPr>
        <p:spPr>
          <a:xfrm>
            <a:off x="457200" y="1066800"/>
            <a:ext cx="7772400" cy="585341"/>
          </a:xfrm>
        </p:spPr>
        <p:txBody>
          <a:bodyPr>
            <a:spAutoFit/>
          </a:bodyPr>
          <a:lstStyle/>
          <a:p>
            <a:r>
              <a:rPr lang="en-US" sz="3200" dirty="0" smtClean="0"/>
              <a:t>The Histogram of a Monochrome Image</a:t>
            </a:r>
          </a:p>
        </p:txBody>
      </p:sp>
      <p:pic>
        <p:nvPicPr>
          <p:cNvPr id="9223" name="Picture 9" descr="BanjoBeetleLevel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00" y="1825625"/>
            <a:ext cx="3165475"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 Box 11"/>
          <p:cNvSpPr txBox="1">
            <a:spLocks noChangeAspect="1" noChangeArrowheads="1"/>
          </p:cNvSpPr>
          <p:nvPr/>
        </p:nvSpPr>
        <p:spPr bwMode="auto">
          <a:xfrm>
            <a:off x="533400" y="5181600"/>
            <a:ext cx="33067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rPr>
              <a:t>Plot of histogram:  </a:t>
            </a:r>
          </a:p>
          <a:p>
            <a:r>
              <a:rPr lang="en-US" sz="1600" dirty="0">
                <a:solidFill>
                  <a:schemeClr val="tx1"/>
                </a:solidFill>
              </a:rPr>
              <a:t>number of pixels with intensity </a:t>
            </a:r>
            <a:r>
              <a:rPr lang="en-US" sz="1600" i="1" dirty="0">
                <a:solidFill>
                  <a:schemeClr val="tx1"/>
                </a:solidFill>
                <a:latin typeface="Times New Roman" pitchFamily="18" charset="0"/>
              </a:rPr>
              <a:t>g</a:t>
            </a:r>
            <a:r>
              <a:rPr lang="en-US" sz="1600" dirty="0">
                <a:solidFill>
                  <a:schemeClr val="tx1"/>
                </a:solidFill>
              </a:rPr>
              <a:t> </a:t>
            </a:r>
          </a:p>
        </p:txBody>
      </p:sp>
      <p:sp>
        <p:nvSpPr>
          <p:cNvPr id="9225" name="Text Box 13"/>
          <p:cNvSpPr txBox="1">
            <a:spLocks noChangeArrowheads="1"/>
          </p:cNvSpPr>
          <p:nvPr/>
        </p:nvSpPr>
        <p:spPr bwMode="auto">
          <a:xfrm>
            <a:off x="3886200" y="1905000"/>
            <a:ext cx="1447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chemeClr val="tx1"/>
                </a:solidFill>
              </a:rPr>
              <a:t>Black marks pixels with intensity </a:t>
            </a:r>
            <a:r>
              <a:rPr lang="en-US" sz="2000" i="1" dirty="0">
                <a:solidFill>
                  <a:schemeClr val="tx1"/>
                </a:solidFill>
                <a:latin typeface="Times New Roman" pitchFamily="18" charset="0"/>
              </a:rPr>
              <a:t>g</a:t>
            </a:r>
          </a:p>
        </p:txBody>
      </p:sp>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2" descr="BanjoBeetleHis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1674813"/>
            <a:ext cx="4573588" cy="457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4" descr="BanjoBeetleLevel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00" y="1825625"/>
            <a:ext cx="3165475"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Text Box 5"/>
          <p:cNvSpPr txBox="1">
            <a:spLocks noChangeAspect="1" noChangeArrowheads="1"/>
          </p:cNvSpPr>
          <p:nvPr/>
        </p:nvSpPr>
        <p:spPr bwMode="auto">
          <a:xfrm>
            <a:off x="533400" y="5181600"/>
            <a:ext cx="33067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rPr>
              <a:t>Plot of histogram:  </a:t>
            </a:r>
          </a:p>
          <a:p>
            <a:r>
              <a:rPr lang="en-US" sz="1600" dirty="0">
                <a:solidFill>
                  <a:schemeClr val="tx1"/>
                </a:solidFill>
              </a:rPr>
              <a:t>number of pixels with intensity </a:t>
            </a:r>
            <a:r>
              <a:rPr lang="en-US" sz="1600" i="1" dirty="0">
                <a:solidFill>
                  <a:schemeClr val="tx1"/>
                </a:solidFill>
                <a:latin typeface="Times New Roman" pitchFamily="18" charset="0"/>
              </a:rPr>
              <a:t>g</a:t>
            </a:r>
            <a:r>
              <a:rPr lang="en-US" sz="1600" dirty="0">
                <a:solidFill>
                  <a:schemeClr val="tx1"/>
                </a:solidFill>
              </a:rPr>
              <a:t> </a:t>
            </a:r>
          </a:p>
        </p:txBody>
      </p:sp>
      <p:sp>
        <p:nvSpPr>
          <p:cNvPr id="10249" name="Text Box 6"/>
          <p:cNvSpPr txBox="1">
            <a:spLocks noChangeArrowheads="1"/>
          </p:cNvSpPr>
          <p:nvPr/>
        </p:nvSpPr>
        <p:spPr bwMode="auto">
          <a:xfrm>
            <a:off x="3886200" y="1905000"/>
            <a:ext cx="1447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chemeClr val="tx1"/>
                </a:solidFill>
              </a:rPr>
              <a:t>Black marks pixels with intensity </a:t>
            </a:r>
            <a:r>
              <a:rPr lang="en-US" sz="2000" i="1" dirty="0">
                <a:solidFill>
                  <a:schemeClr val="tx1"/>
                </a:solidFill>
                <a:latin typeface="Times New Roman" pitchFamily="18" charset="0"/>
              </a:rPr>
              <a:t>g</a:t>
            </a:r>
          </a:p>
        </p:txBody>
      </p:sp>
      <p:sp>
        <p:nvSpPr>
          <p:cNvPr id="10250" name="Oval 8"/>
          <p:cNvSpPr>
            <a:spLocks noChangeArrowheads="1"/>
          </p:cNvSpPr>
          <p:nvPr/>
        </p:nvSpPr>
        <p:spPr bwMode="auto">
          <a:xfrm>
            <a:off x="3429000" y="3200400"/>
            <a:ext cx="3810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10251" name="Line 9"/>
          <p:cNvSpPr>
            <a:spLocks noChangeShapeType="1"/>
          </p:cNvSpPr>
          <p:nvPr/>
        </p:nvSpPr>
        <p:spPr bwMode="auto">
          <a:xfrm>
            <a:off x="3810000" y="3352800"/>
            <a:ext cx="2362200" cy="1371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10252" name="Oval 10"/>
          <p:cNvSpPr>
            <a:spLocks noChangeArrowheads="1"/>
          </p:cNvSpPr>
          <p:nvPr/>
        </p:nvSpPr>
        <p:spPr bwMode="auto">
          <a:xfrm>
            <a:off x="1111250" y="2438400"/>
            <a:ext cx="3810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10253" name="Line 11"/>
          <p:cNvSpPr>
            <a:spLocks noChangeShapeType="1"/>
          </p:cNvSpPr>
          <p:nvPr/>
        </p:nvSpPr>
        <p:spPr bwMode="auto">
          <a:xfrm>
            <a:off x="1447800" y="2622550"/>
            <a:ext cx="2667000" cy="21780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10254" name="Oval 12"/>
          <p:cNvSpPr>
            <a:spLocks noChangeArrowheads="1"/>
          </p:cNvSpPr>
          <p:nvPr/>
        </p:nvSpPr>
        <p:spPr bwMode="auto">
          <a:xfrm>
            <a:off x="3405188" y="3986213"/>
            <a:ext cx="3810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10255" name="Line 13"/>
          <p:cNvSpPr>
            <a:spLocks noChangeShapeType="1"/>
          </p:cNvSpPr>
          <p:nvPr/>
        </p:nvSpPr>
        <p:spPr bwMode="auto">
          <a:xfrm flipV="1">
            <a:off x="3741738" y="1905000"/>
            <a:ext cx="3497262" cy="21256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10256" name="Line 14"/>
          <p:cNvSpPr>
            <a:spLocks noChangeShapeType="1"/>
          </p:cNvSpPr>
          <p:nvPr/>
        </p:nvSpPr>
        <p:spPr bwMode="auto">
          <a:xfrm>
            <a:off x="609600" y="5867400"/>
            <a:ext cx="31242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17</a:t>
            </a:fld>
            <a:endParaRPr lang="en-US" dirty="0"/>
          </a:p>
        </p:txBody>
      </p:sp>
      <p:sp>
        <p:nvSpPr>
          <p:cNvPr id="18" name="Rectangle 2"/>
          <p:cNvSpPr>
            <a:spLocks noGrp="1" noChangeArrowheads="1"/>
          </p:cNvSpPr>
          <p:nvPr>
            <p:ph type="title"/>
          </p:nvPr>
        </p:nvSpPr>
        <p:spPr>
          <a:xfrm>
            <a:off x="457200" y="1066800"/>
            <a:ext cx="7772400" cy="585341"/>
          </a:xfrm>
        </p:spPr>
        <p:txBody>
          <a:bodyPr>
            <a:spAutoFit/>
          </a:bodyPr>
          <a:lstStyle/>
          <a:p>
            <a:r>
              <a:rPr lang="en-US" sz="3200" dirty="0" smtClean="0"/>
              <a:t>The Histogram of a Monochrome Image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3"/>
          <p:cNvSpPr>
            <a:spLocks noChangeArrowheads="1"/>
          </p:cNvSpPr>
          <p:nvPr/>
        </p:nvSpPr>
        <p:spPr bwMode="auto">
          <a:xfrm>
            <a:off x="1447800" y="2057400"/>
            <a:ext cx="6553200" cy="3473450"/>
          </a:xfrm>
          <a:prstGeom prst="rect">
            <a:avLst/>
          </a:prstGeom>
          <a:solidFill>
            <a:srgbClr val="EFFFEF"/>
          </a:solidFill>
          <a:ln>
            <a:noFill/>
          </a:ln>
          <a:effectLst>
            <a:outerShdw blurRad="635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spAutoFit/>
          </a:bodyPr>
          <a:lstStyle/>
          <a:p>
            <a:pPr marL="342900" indent="-342900">
              <a:spcBef>
                <a:spcPct val="20000"/>
              </a:spcBef>
              <a:buClr>
                <a:schemeClr val="tx1"/>
              </a:buClr>
              <a:buSzPct val="50000"/>
              <a:buFont typeface="Monotype Sorts" pitchFamily="2" charset="2"/>
              <a:buChar char="l"/>
            </a:pPr>
            <a:r>
              <a:rPr lang="en-US" sz="2000" dirty="0">
                <a:solidFill>
                  <a:schemeClr val="tx1"/>
                </a:solidFill>
                <a:latin typeface="Times New Roman" pitchFamily="18" charset="0"/>
              </a:rPr>
              <a:t>If </a:t>
            </a:r>
            <a:r>
              <a:rPr lang="en-US" sz="2000" b="1" dirty="0">
                <a:solidFill>
                  <a:schemeClr val="tx1"/>
                </a:solidFill>
                <a:latin typeface="Times New Roman" pitchFamily="18" charset="0"/>
              </a:rPr>
              <a:t>I</a:t>
            </a:r>
            <a:r>
              <a:rPr lang="en-US" sz="2000" dirty="0">
                <a:solidFill>
                  <a:schemeClr val="tx1"/>
                </a:solidFill>
                <a:latin typeface="Times New Roman" pitchFamily="18" charset="0"/>
              </a:rPr>
              <a:t> is a 3-band image (truecolor, 24-bit)</a:t>
            </a:r>
          </a:p>
          <a:p>
            <a:pPr marL="342900" indent="-342900">
              <a:spcBef>
                <a:spcPct val="20000"/>
              </a:spcBef>
              <a:buClr>
                <a:schemeClr val="tx1"/>
              </a:buClr>
              <a:buSzPct val="50000"/>
              <a:buFont typeface="Monotype Sorts" pitchFamily="2" charset="2"/>
              <a:buChar char="l"/>
            </a:pPr>
            <a:r>
              <a:rPr lang="en-US" sz="2000" dirty="0">
                <a:solidFill>
                  <a:schemeClr val="tx1"/>
                </a:solidFill>
                <a:latin typeface="Times New Roman" pitchFamily="18" charset="0"/>
              </a:rPr>
              <a:t>then </a:t>
            </a:r>
            <a:r>
              <a:rPr lang="en-US" sz="2000" b="1" dirty="0">
                <a:solidFill>
                  <a:schemeClr val="tx1"/>
                </a:solidFill>
                <a:latin typeface="Times New Roman" pitchFamily="18" charset="0"/>
              </a:rPr>
              <a:t>I</a:t>
            </a:r>
            <a:r>
              <a:rPr lang="en-US" sz="2000" dirty="0">
                <a:solidFill>
                  <a:schemeClr val="tx1"/>
                </a:solidFill>
                <a:latin typeface="Times New Roman" pitchFamily="18" charset="0"/>
              </a:rPr>
              <a:t>(</a:t>
            </a:r>
            <a:r>
              <a:rPr lang="en-US" sz="2000" i="1" dirty="0">
                <a:solidFill>
                  <a:schemeClr val="tx1"/>
                </a:solidFill>
                <a:latin typeface="Times New Roman" pitchFamily="18" charset="0"/>
              </a:rPr>
              <a:t>r</a:t>
            </a:r>
            <a:r>
              <a:rPr lang="en-US" sz="2000" dirty="0">
                <a:solidFill>
                  <a:schemeClr val="tx1"/>
                </a:solidFill>
                <a:latin typeface="Times New Roman" pitchFamily="18" charset="0"/>
              </a:rPr>
              <a:t>,</a:t>
            </a:r>
            <a:r>
              <a:rPr lang="en-US" sz="2000" i="1" dirty="0">
                <a:solidFill>
                  <a:schemeClr val="tx1"/>
                </a:solidFill>
                <a:latin typeface="Times New Roman" pitchFamily="18" charset="0"/>
              </a:rPr>
              <a:t>c,b</a:t>
            </a:r>
            <a:r>
              <a:rPr lang="en-US" sz="2000" dirty="0">
                <a:solidFill>
                  <a:schemeClr val="tx1"/>
                </a:solidFill>
                <a:latin typeface="Times New Roman" pitchFamily="18" charset="0"/>
              </a:rPr>
              <a:t>) is an integer between 0 and 255.</a:t>
            </a:r>
          </a:p>
          <a:p>
            <a:pPr marL="342900" indent="-342900">
              <a:spcBef>
                <a:spcPct val="20000"/>
              </a:spcBef>
              <a:buClr>
                <a:schemeClr val="tx1"/>
              </a:buClr>
              <a:buSzPct val="50000"/>
              <a:buFont typeface="Monotype Sorts" pitchFamily="2" charset="2"/>
              <a:buChar char="l"/>
            </a:pPr>
            <a:r>
              <a:rPr lang="en-US" sz="2000" dirty="0">
                <a:solidFill>
                  <a:schemeClr val="tx1"/>
                </a:solidFill>
                <a:latin typeface="Times New Roman" pitchFamily="18" charset="0"/>
              </a:rPr>
              <a:t>Either </a:t>
            </a:r>
            <a:r>
              <a:rPr lang="en-US" sz="2000" b="1" dirty="0">
                <a:solidFill>
                  <a:schemeClr val="tx1"/>
                </a:solidFill>
                <a:latin typeface="Times New Roman" pitchFamily="18" charset="0"/>
              </a:rPr>
              <a:t>I</a:t>
            </a:r>
            <a:r>
              <a:rPr lang="en-US" sz="2000" dirty="0">
                <a:solidFill>
                  <a:schemeClr val="tx1"/>
                </a:solidFill>
                <a:latin typeface="Times New Roman" pitchFamily="18" charset="0"/>
              </a:rPr>
              <a:t> has 3 histograms: </a:t>
            </a:r>
          </a:p>
          <a:p>
            <a:pPr marL="742950" lvl="1" indent="-285750">
              <a:spcBef>
                <a:spcPct val="20000"/>
              </a:spcBef>
              <a:buClr>
                <a:schemeClr val="tx1"/>
              </a:buClr>
              <a:buSzPct val="75000"/>
              <a:buFontTx/>
              <a:buChar char="–"/>
            </a:pPr>
            <a:r>
              <a:rPr lang="en-US" sz="1800" i="1" dirty="0" err="1">
                <a:solidFill>
                  <a:srgbClr val="FF0000"/>
                </a:solidFill>
                <a:latin typeface="Times New Roman" pitchFamily="18" charset="0"/>
              </a:rPr>
              <a:t>h</a:t>
            </a:r>
            <a:r>
              <a:rPr lang="en-US" sz="1800" b="1" baseline="-25000" dirty="0" err="1">
                <a:solidFill>
                  <a:srgbClr val="FF0000"/>
                </a:solidFill>
                <a:latin typeface="Times New Roman" pitchFamily="18" charset="0"/>
              </a:rPr>
              <a:t>R</a:t>
            </a:r>
            <a:r>
              <a:rPr lang="en-US" sz="1800" dirty="0">
                <a:solidFill>
                  <a:srgbClr val="FF0000"/>
                </a:solidFill>
                <a:latin typeface="Times New Roman" pitchFamily="18" charset="0"/>
              </a:rPr>
              <a:t>(</a:t>
            </a:r>
            <a:r>
              <a:rPr lang="en-US" sz="800" dirty="0">
                <a:solidFill>
                  <a:srgbClr val="FF0000"/>
                </a:solidFill>
                <a:latin typeface="Times New Roman" pitchFamily="18" charset="0"/>
              </a:rPr>
              <a:t> </a:t>
            </a:r>
            <a:r>
              <a:rPr lang="en-US" sz="1800" i="1" dirty="0">
                <a:solidFill>
                  <a:srgbClr val="FF0000"/>
                </a:solidFill>
                <a:latin typeface="Times New Roman" pitchFamily="18" charset="0"/>
              </a:rPr>
              <a:t>g</a:t>
            </a:r>
            <a:r>
              <a:rPr lang="en-US" sz="800" i="1" dirty="0">
                <a:solidFill>
                  <a:srgbClr val="FF0000"/>
                </a:solidFill>
                <a:latin typeface="Times New Roman" pitchFamily="18" charset="0"/>
              </a:rPr>
              <a:t> </a:t>
            </a:r>
            <a:r>
              <a:rPr lang="en-US" sz="1800" dirty="0">
                <a:solidFill>
                  <a:srgbClr val="FF0000"/>
                </a:solidFill>
                <a:latin typeface="Times New Roman" pitchFamily="18" charset="0"/>
              </a:rPr>
              <a:t>+1)</a:t>
            </a:r>
            <a:r>
              <a:rPr lang="en-US" sz="1800" dirty="0">
                <a:solidFill>
                  <a:schemeClr val="tx1"/>
                </a:solidFill>
                <a:latin typeface="Times New Roman" pitchFamily="18" charset="0"/>
              </a:rPr>
              <a:t> = # of pixels in </a:t>
            </a:r>
            <a:r>
              <a:rPr lang="en-US" sz="1800" b="1" dirty="0">
                <a:solidFill>
                  <a:schemeClr val="tx1"/>
                </a:solidFill>
                <a:latin typeface="Times New Roman" pitchFamily="18" charset="0"/>
              </a:rPr>
              <a:t>I</a:t>
            </a:r>
            <a:r>
              <a:rPr lang="en-US" sz="1800" dirty="0">
                <a:solidFill>
                  <a:srgbClr val="FF0000"/>
                </a:solidFill>
                <a:latin typeface="Times New Roman" pitchFamily="18" charset="0"/>
              </a:rPr>
              <a:t>(:,:,1)</a:t>
            </a:r>
            <a:r>
              <a:rPr lang="en-US" sz="1800" i="1" dirty="0">
                <a:solidFill>
                  <a:schemeClr val="tx1"/>
                </a:solidFill>
                <a:latin typeface="Times New Roman" pitchFamily="18" charset="0"/>
              </a:rPr>
              <a:t>  </a:t>
            </a:r>
            <a:r>
              <a:rPr lang="en-US" sz="1800" dirty="0" smtClean="0">
                <a:solidFill>
                  <a:schemeClr val="tx1"/>
                </a:solidFill>
                <a:latin typeface="Times New Roman" pitchFamily="18" charset="0"/>
              </a:rPr>
              <a:t>with </a:t>
            </a:r>
            <a:r>
              <a:rPr lang="en-US" sz="1800" dirty="0">
                <a:solidFill>
                  <a:srgbClr val="FF0000"/>
                </a:solidFill>
                <a:latin typeface="Times New Roman" pitchFamily="18" charset="0"/>
              </a:rPr>
              <a:t>red</a:t>
            </a:r>
            <a:r>
              <a:rPr lang="en-US" sz="1800" dirty="0">
                <a:solidFill>
                  <a:schemeClr val="tx1"/>
                </a:solidFill>
                <a:latin typeface="Times New Roman" pitchFamily="18" charset="0"/>
              </a:rPr>
              <a:t> </a:t>
            </a:r>
            <a:r>
              <a:rPr lang="en-US" sz="1800" dirty="0" smtClean="0">
                <a:solidFill>
                  <a:schemeClr val="tx1"/>
                </a:solidFill>
                <a:latin typeface="Times New Roman" pitchFamily="18" charset="0"/>
              </a:rPr>
              <a:t>intensity </a:t>
            </a:r>
            <a:r>
              <a:rPr lang="en-US" sz="1800" dirty="0">
                <a:solidFill>
                  <a:schemeClr val="tx1"/>
                </a:solidFill>
                <a:latin typeface="Times New Roman" pitchFamily="18" charset="0"/>
              </a:rPr>
              <a:t>value </a:t>
            </a:r>
            <a:r>
              <a:rPr lang="en-US" sz="1800" i="1" dirty="0">
                <a:solidFill>
                  <a:srgbClr val="FF0000"/>
                </a:solidFill>
                <a:latin typeface="Times New Roman" pitchFamily="18" charset="0"/>
              </a:rPr>
              <a:t>g</a:t>
            </a:r>
            <a:endParaRPr lang="en-US" sz="1800" dirty="0">
              <a:solidFill>
                <a:srgbClr val="FF0000"/>
              </a:solidFill>
              <a:latin typeface="Times New Roman" pitchFamily="18" charset="0"/>
            </a:endParaRPr>
          </a:p>
          <a:p>
            <a:pPr marL="742950" lvl="1" indent="-285750">
              <a:spcBef>
                <a:spcPct val="20000"/>
              </a:spcBef>
              <a:buClr>
                <a:schemeClr val="tx1"/>
              </a:buClr>
              <a:buSzPct val="75000"/>
              <a:buFontTx/>
              <a:buChar char="–"/>
            </a:pPr>
            <a:r>
              <a:rPr lang="en-US" sz="1800" i="1" dirty="0" err="1">
                <a:solidFill>
                  <a:srgbClr val="006600"/>
                </a:solidFill>
                <a:latin typeface="Times New Roman" pitchFamily="18" charset="0"/>
              </a:rPr>
              <a:t>h</a:t>
            </a:r>
            <a:r>
              <a:rPr lang="en-US" sz="1800" b="1" baseline="-25000" dirty="0" err="1">
                <a:solidFill>
                  <a:srgbClr val="006600"/>
                </a:solidFill>
                <a:latin typeface="Times New Roman" pitchFamily="18" charset="0"/>
              </a:rPr>
              <a:t>G</a:t>
            </a:r>
            <a:r>
              <a:rPr lang="en-US" sz="1800" dirty="0">
                <a:solidFill>
                  <a:srgbClr val="006600"/>
                </a:solidFill>
                <a:latin typeface="Times New Roman" pitchFamily="18" charset="0"/>
              </a:rPr>
              <a:t>(</a:t>
            </a:r>
            <a:r>
              <a:rPr lang="en-US" sz="800" dirty="0">
                <a:solidFill>
                  <a:srgbClr val="006600"/>
                </a:solidFill>
                <a:latin typeface="Times New Roman" pitchFamily="18" charset="0"/>
              </a:rPr>
              <a:t> </a:t>
            </a:r>
            <a:r>
              <a:rPr lang="en-US" sz="1800" i="1" dirty="0">
                <a:solidFill>
                  <a:srgbClr val="006600"/>
                </a:solidFill>
                <a:latin typeface="Times New Roman" pitchFamily="18" charset="0"/>
              </a:rPr>
              <a:t>g</a:t>
            </a:r>
            <a:r>
              <a:rPr lang="en-US" sz="800" i="1" dirty="0">
                <a:solidFill>
                  <a:srgbClr val="006600"/>
                </a:solidFill>
                <a:latin typeface="Times New Roman" pitchFamily="18" charset="0"/>
              </a:rPr>
              <a:t> </a:t>
            </a:r>
            <a:r>
              <a:rPr lang="en-US" sz="1800" dirty="0">
                <a:solidFill>
                  <a:srgbClr val="006600"/>
                </a:solidFill>
                <a:latin typeface="Times New Roman" pitchFamily="18" charset="0"/>
              </a:rPr>
              <a:t>+1) </a:t>
            </a:r>
            <a:r>
              <a:rPr lang="en-US" sz="1800" dirty="0">
                <a:solidFill>
                  <a:schemeClr val="tx1"/>
                </a:solidFill>
                <a:latin typeface="Times New Roman" pitchFamily="18" charset="0"/>
              </a:rPr>
              <a:t>= # of pixels in </a:t>
            </a:r>
            <a:r>
              <a:rPr lang="en-US" sz="1800" b="1" dirty="0">
                <a:solidFill>
                  <a:schemeClr val="tx1"/>
                </a:solidFill>
                <a:latin typeface="Times New Roman" pitchFamily="18" charset="0"/>
              </a:rPr>
              <a:t>I</a:t>
            </a:r>
            <a:r>
              <a:rPr lang="en-US" sz="1800" dirty="0">
                <a:solidFill>
                  <a:srgbClr val="006600"/>
                </a:solidFill>
                <a:latin typeface="Times New Roman" pitchFamily="18" charset="0"/>
              </a:rPr>
              <a:t>(:,:,2)</a:t>
            </a:r>
            <a:r>
              <a:rPr lang="en-US" sz="1800" i="1" dirty="0">
                <a:solidFill>
                  <a:schemeClr val="tx1"/>
                </a:solidFill>
                <a:latin typeface="Times New Roman" pitchFamily="18" charset="0"/>
              </a:rPr>
              <a:t>  </a:t>
            </a:r>
            <a:r>
              <a:rPr lang="en-US" sz="1800" dirty="0">
                <a:solidFill>
                  <a:schemeClr val="tx1"/>
                </a:solidFill>
                <a:latin typeface="Times New Roman" pitchFamily="18" charset="0"/>
              </a:rPr>
              <a:t>with </a:t>
            </a:r>
            <a:r>
              <a:rPr lang="en-US" sz="1800" dirty="0" smtClean="0">
                <a:solidFill>
                  <a:srgbClr val="006600"/>
                </a:solidFill>
                <a:latin typeface="Times New Roman" pitchFamily="18" charset="0"/>
              </a:rPr>
              <a:t>green </a:t>
            </a:r>
            <a:r>
              <a:rPr lang="en-US" sz="1800" dirty="0" smtClean="0">
                <a:solidFill>
                  <a:schemeClr val="tx1"/>
                </a:solidFill>
                <a:latin typeface="Times New Roman" pitchFamily="18" charset="0"/>
              </a:rPr>
              <a:t>intensity </a:t>
            </a:r>
            <a:r>
              <a:rPr lang="en-US" sz="1800" dirty="0">
                <a:solidFill>
                  <a:schemeClr val="tx1"/>
                </a:solidFill>
                <a:latin typeface="Times New Roman" pitchFamily="18" charset="0"/>
              </a:rPr>
              <a:t>value </a:t>
            </a:r>
            <a:r>
              <a:rPr lang="en-US" sz="1800" i="1" dirty="0">
                <a:solidFill>
                  <a:srgbClr val="006600"/>
                </a:solidFill>
                <a:latin typeface="Times New Roman" pitchFamily="18" charset="0"/>
              </a:rPr>
              <a:t>g</a:t>
            </a:r>
            <a:endParaRPr lang="en-US" sz="1800" dirty="0">
              <a:solidFill>
                <a:srgbClr val="006600"/>
              </a:solidFill>
              <a:latin typeface="Times New Roman" pitchFamily="18" charset="0"/>
            </a:endParaRPr>
          </a:p>
          <a:p>
            <a:pPr marL="742950" lvl="1" indent="-285750">
              <a:spcBef>
                <a:spcPct val="20000"/>
              </a:spcBef>
              <a:buClr>
                <a:schemeClr val="tx1"/>
              </a:buClr>
              <a:buSzPct val="75000"/>
              <a:buFontTx/>
              <a:buChar char="–"/>
            </a:pPr>
            <a:r>
              <a:rPr lang="en-US" sz="1800" i="1" dirty="0" err="1">
                <a:solidFill>
                  <a:srgbClr val="0000FF"/>
                </a:solidFill>
                <a:latin typeface="Times New Roman" pitchFamily="18" charset="0"/>
              </a:rPr>
              <a:t>h</a:t>
            </a:r>
            <a:r>
              <a:rPr lang="en-US" sz="1800" b="1" baseline="-25000" dirty="0" err="1">
                <a:solidFill>
                  <a:srgbClr val="0000FF"/>
                </a:solidFill>
                <a:latin typeface="Times New Roman" pitchFamily="18" charset="0"/>
              </a:rPr>
              <a:t>B</a:t>
            </a:r>
            <a:r>
              <a:rPr lang="en-US" sz="1800" dirty="0">
                <a:solidFill>
                  <a:srgbClr val="0000FF"/>
                </a:solidFill>
                <a:latin typeface="Times New Roman" pitchFamily="18" charset="0"/>
              </a:rPr>
              <a:t>(</a:t>
            </a:r>
            <a:r>
              <a:rPr lang="en-US" sz="800" dirty="0">
                <a:solidFill>
                  <a:srgbClr val="0000FF"/>
                </a:solidFill>
                <a:latin typeface="Times New Roman" pitchFamily="18" charset="0"/>
              </a:rPr>
              <a:t> </a:t>
            </a:r>
            <a:r>
              <a:rPr lang="en-US" sz="1800" i="1" dirty="0">
                <a:solidFill>
                  <a:srgbClr val="0000FF"/>
                </a:solidFill>
                <a:latin typeface="Times New Roman" pitchFamily="18" charset="0"/>
              </a:rPr>
              <a:t>g</a:t>
            </a:r>
            <a:r>
              <a:rPr lang="en-US" sz="800" i="1" dirty="0">
                <a:solidFill>
                  <a:srgbClr val="0000FF"/>
                </a:solidFill>
                <a:latin typeface="Times New Roman" pitchFamily="18" charset="0"/>
              </a:rPr>
              <a:t> </a:t>
            </a:r>
            <a:r>
              <a:rPr lang="en-US" sz="1800" dirty="0">
                <a:solidFill>
                  <a:srgbClr val="0000FF"/>
                </a:solidFill>
                <a:latin typeface="Times New Roman" pitchFamily="18" charset="0"/>
              </a:rPr>
              <a:t>+1)</a:t>
            </a:r>
            <a:r>
              <a:rPr lang="en-US" sz="1800" dirty="0">
                <a:solidFill>
                  <a:schemeClr val="tx1"/>
                </a:solidFill>
                <a:latin typeface="Times New Roman" pitchFamily="18" charset="0"/>
              </a:rPr>
              <a:t> = # of pixels in </a:t>
            </a:r>
            <a:r>
              <a:rPr lang="en-US" sz="1800" b="1" dirty="0">
                <a:solidFill>
                  <a:schemeClr val="tx1"/>
                </a:solidFill>
                <a:latin typeface="Times New Roman" pitchFamily="18" charset="0"/>
              </a:rPr>
              <a:t>I</a:t>
            </a:r>
            <a:r>
              <a:rPr lang="en-US" sz="1800" dirty="0">
                <a:solidFill>
                  <a:srgbClr val="0000FF"/>
                </a:solidFill>
                <a:latin typeface="Times New Roman" pitchFamily="18" charset="0"/>
              </a:rPr>
              <a:t>(:,:,3)</a:t>
            </a:r>
            <a:r>
              <a:rPr lang="en-US" sz="1800" i="1" dirty="0">
                <a:solidFill>
                  <a:schemeClr val="tx1"/>
                </a:solidFill>
                <a:latin typeface="Times New Roman" pitchFamily="18" charset="0"/>
              </a:rPr>
              <a:t>  </a:t>
            </a:r>
            <a:r>
              <a:rPr lang="en-US" sz="1800" dirty="0">
                <a:solidFill>
                  <a:schemeClr val="tx1"/>
                </a:solidFill>
                <a:latin typeface="Times New Roman" pitchFamily="18" charset="0"/>
              </a:rPr>
              <a:t>with </a:t>
            </a:r>
            <a:r>
              <a:rPr lang="en-US" sz="1800" dirty="0">
                <a:solidFill>
                  <a:srgbClr val="0000FF"/>
                </a:solidFill>
                <a:latin typeface="Times New Roman" pitchFamily="18" charset="0"/>
              </a:rPr>
              <a:t>blue</a:t>
            </a:r>
            <a:r>
              <a:rPr lang="en-US" sz="1800" dirty="0">
                <a:solidFill>
                  <a:schemeClr val="tx1"/>
                </a:solidFill>
                <a:latin typeface="Times New Roman" pitchFamily="18" charset="0"/>
              </a:rPr>
              <a:t> intensity </a:t>
            </a:r>
            <a:r>
              <a:rPr lang="en-US" sz="1800" dirty="0">
                <a:solidFill>
                  <a:schemeClr val="tx1"/>
                </a:solidFill>
                <a:latin typeface="Times New Roman" pitchFamily="18" charset="0"/>
              </a:rPr>
              <a:t>value </a:t>
            </a:r>
            <a:r>
              <a:rPr lang="en-US" sz="1800" i="1" dirty="0">
                <a:solidFill>
                  <a:srgbClr val="0000FF"/>
                </a:solidFill>
                <a:latin typeface="Times New Roman" pitchFamily="18" charset="0"/>
              </a:rPr>
              <a:t>g</a:t>
            </a:r>
            <a:endParaRPr lang="en-US" sz="1800" dirty="0">
              <a:solidFill>
                <a:srgbClr val="0000FF"/>
              </a:solidFill>
              <a:latin typeface="Times New Roman" pitchFamily="18" charset="0"/>
            </a:endParaRPr>
          </a:p>
          <a:p>
            <a:pPr marL="342900" indent="-342900">
              <a:spcBef>
                <a:spcPct val="20000"/>
              </a:spcBef>
              <a:buClr>
                <a:schemeClr val="tx1"/>
              </a:buClr>
              <a:buSzPct val="50000"/>
              <a:buFont typeface="Monotype Sorts" pitchFamily="2" charset="2"/>
              <a:buChar char="l"/>
            </a:pPr>
            <a:r>
              <a:rPr lang="en-US" sz="2000" dirty="0">
                <a:solidFill>
                  <a:schemeClr val="tx1"/>
                </a:solidFill>
                <a:latin typeface="Times New Roman" pitchFamily="18" charset="0"/>
              </a:rPr>
              <a:t>or 1 vector-valued histogram, </a:t>
            </a:r>
            <a:r>
              <a:rPr lang="en-US" sz="2000" b="1" dirty="0" smtClean="0">
                <a:solidFill>
                  <a:schemeClr val="tx1"/>
                </a:solidFill>
                <a:latin typeface="Times New Roman" pitchFamily="18" charset="0"/>
              </a:rPr>
              <a:t>h</a:t>
            </a:r>
            <a:r>
              <a:rPr lang="en-US" sz="2000" dirty="0" smtClean="0">
                <a:solidFill>
                  <a:schemeClr val="tx1"/>
                </a:solidFill>
                <a:latin typeface="Times New Roman" pitchFamily="18" charset="0"/>
              </a:rPr>
              <a:t>(</a:t>
            </a:r>
            <a:r>
              <a:rPr lang="en-US" sz="2000" i="1" dirty="0" smtClean="0">
                <a:solidFill>
                  <a:schemeClr val="tx1"/>
                </a:solidFill>
                <a:latin typeface="Times New Roman" pitchFamily="18" charset="0"/>
              </a:rPr>
              <a:t>g</a:t>
            </a:r>
            <a:r>
              <a:rPr lang="en-US" sz="2000" dirty="0" smtClean="0">
                <a:solidFill>
                  <a:schemeClr val="tx1"/>
                </a:solidFill>
                <a:latin typeface="Times New Roman" pitchFamily="18" charset="0"/>
              </a:rPr>
              <a:t>+1</a:t>
            </a:r>
            <a:r>
              <a:rPr lang="en-US" sz="2000" i="1" dirty="0" smtClean="0">
                <a:solidFill>
                  <a:schemeClr val="tx1"/>
                </a:solidFill>
                <a:latin typeface="Times New Roman" pitchFamily="18" charset="0"/>
              </a:rPr>
              <a:t>,</a:t>
            </a:r>
            <a:r>
              <a:rPr lang="en-US" sz="2000" dirty="0" smtClean="0">
                <a:solidFill>
                  <a:schemeClr val="tx1"/>
                </a:solidFill>
                <a:latin typeface="Times New Roman" pitchFamily="18" charset="0"/>
              </a:rPr>
              <a:t>1</a:t>
            </a:r>
            <a:r>
              <a:rPr lang="en-US" sz="2000" i="1" dirty="0" smtClean="0">
                <a:solidFill>
                  <a:schemeClr val="tx1"/>
                </a:solidFill>
                <a:latin typeface="Times New Roman" pitchFamily="18" charset="0"/>
              </a:rPr>
              <a:t>,b</a:t>
            </a:r>
            <a:r>
              <a:rPr lang="en-US" sz="2000" dirty="0">
                <a:solidFill>
                  <a:schemeClr val="tx1"/>
                </a:solidFill>
                <a:latin typeface="Times New Roman" pitchFamily="18" charset="0"/>
              </a:rPr>
              <a:t>) where</a:t>
            </a:r>
          </a:p>
          <a:p>
            <a:pPr marL="742950" lvl="1" indent="-285750">
              <a:spcBef>
                <a:spcPct val="20000"/>
              </a:spcBef>
              <a:buClr>
                <a:schemeClr val="tx1"/>
              </a:buClr>
              <a:buSzPct val="75000"/>
              <a:buFontTx/>
              <a:buChar char="–"/>
            </a:pPr>
            <a:r>
              <a:rPr lang="en-US" sz="1800" b="1" dirty="0">
                <a:solidFill>
                  <a:srgbClr val="FF0000"/>
                </a:solidFill>
                <a:latin typeface="Times New Roman" pitchFamily="18" charset="0"/>
              </a:rPr>
              <a:t>h</a:t>
            </a:r>
            <a:r>
              <a:rPr lang="en-US" sz="1800" dirty="0">
                <a:solidFill>
                  <a:srgbClr val="FF0000"/>
                </a:solidFill>
                <a:latin typeface="Times New Roman" pitchFamily="18" charset="0"/>
              </a:rPr>
              <a:t>(</a:t>
            </a:r>
            <a:r>
              <a:rPr lang="en-US" sz="800" dirty="0">
                <a:solidFill>
                  <a:srgbClr val="FF0000"/>
                </a:solidFill>
                <a:latin typeface="Times New Roman" pitchFamily="18" charset="0"/>
              </a:rPr>
              <a:t> </a:t>
            </a:r>
            <a:r>
              <a:rPr lang="en-US" sz="1800" i="1" dirty="0">
                <a:solidFill>
                  <a:srgbClr val="FF0000"/>
                </a:solidFill>
                <a:latin typeface="Times New Roman" pitchFamily="18" charset="0"/>
              </a:rPr>
              <a:t>g</a:t>
            </a:r>
            <a:r>
              <a:rPr lang="en-US" sz="800" i="1" dirty="0">
                <a:solidFill>
                  <a:srgbClr val="FF0000"/>
                </a:solidFill>
                <a:latin typeface="Times New Roman" pitchFamily="18" charset="0"/>
              </a:rPr>
              <a:t> </a:t>
            </a:r>
            <a:r>
              <a:rPr lang="en-US" sz="1800" dirty="0">
                <a:solidFill>
                  <a:srgbClr val="FF0000"/>
                </a:solidFill>
                <a:latin typeface="Times New Roman" pitchFamily="18" charset="0"/>
              </a:rPr>
              <a:t>+1</a:t>
            </a:r>
            <a:r>
              <a:rPr lang="en-US" sz="1800" i="1" dirty="0">
                <a:solidFill>
                  <a:srgbClr val="FF0000"/>
                </a:solidFill>
                <a:latin typeface="Times New Roman" pitchFamily="18" charset="0"/>
              </a:rPr>
              <a:t>,</a:t>
            </a:r>
            <a:r>
              <a:rPr lang="en-US" sz="1800" dirty="0">
                <a:solidFill>
                  <a:srgbClr val="FF0000"/>
                </a:solidFill>
                <a:latin typeface="Times New Roman" pitchFamily="18" charset="0"/>
              </a:rPr>
              <a:t>1</a:t>
            </a:r>
            <a:r>
              <a:rPr lang="en-US" sz="1800" i="1" dirty="0">
                <a:solidFill>
                  <a:srgbClr val="FF0000"/>
                </a:solidFill>
                <a:latin typeface="Times New Roman" pitchFamily="18" charset="0"/>
              </a:rPr>
              <a:t>,</a:t>
            </a:r>
            <a:r>
              <a:rPr lang="en-US" sz="1800" dirty="0">
                <a:solidFill>
                  <a:srgbClr val="FF0000"/>
                </a:solidFill>
                <a:latin typeface="Times New Roman" pitchFamily="18" charset="0"/>
              </a:rPr>
              <a:t>1)</a:t>
            </a:r>
            <a:r>
              <a:rPr lang="en-US" sz="1800" dirty="0">
                <a:solidFill>
                  <a:schemeClr val="tx1"/>
                </a:solidFill>
                <a:latin typeface="Times New Roman" pitchFamily="18" charset="0"/>
              </a:rPr>
              <a:t> = # of pixels in </a:t>
            </a:r>
            <a:r>
              <a:rPr lang="en-US" sz="1800" b="1" dirty="0">
                <a:solidFill>
                  <a:schemeClr val="tx1"/>
                </a:solidFill>
                <a:latin typeface="Times New Roman" pitchFamily="18" charset="0"/>
              </a:rPr>
              <a:t>I</a:t>
            </a:r>
            <a:r>
              <a:rPr lang="en-US" sz="1800" i="1" dirty="0">
                <a:solidFill>
                  <a:schemeClr val="tx1"/>
                </a:solidFill>
                <a:latin typeface="Times New Roman" pitchFamily="18" charset="0"/>
              </a:rPr>
              <a:t> </a:t>
            </a:r>
            <a:r>
              <a:rPr lang="en-US" sz="1800" dirty="0">
                <a:solidFill>
                  <a:schemeClr val="tx1"/>
                </a:solidFill>
                <a:latin typeface="Times New Roman" pitchFamily="18" charset="0"/>
              </a:rPr>
              <a:t>with </a:t>
            </a:r>
            <a:r>
              <a:rPr lang="en-US" sz="1800" dirty="0">
                <a:solidFill>
                  <a:srgbClr val="FF0000"/>
                </a:solidFill>
                <a:latin typeface="Times New Roman" pitchFamily="18" charset="0"/>
              </a:rPr>
              <a:t>red</a:t>
            </a:r>
            <a:r>
              <a:rPr lang="en-US" sz="1800" dirty="0">
                <a:solidFill>
                  <a:schemeClr val="tx1"/>
                </a:solidFill>
                <a:latin typeface="Times New Roman" pitchFamily="18" charset="0"/>
              </a:rPr>
              <a:t> intensity value </a:t>
            </a:r>
            <a:r>
              <a:rPr lang="en-US" sz="1800" i="1" dirty="0">
                <a:solidFill>
                  <a:srgbClr val="FF0000"/>
                </a:solidFill>
                <a:latin typeface="Times New Roman" pitchFamily="18" charset="0"/>
              </a:rPr>
              <a:t>g</a:t>
            </a:r>
            <a:endParaRPr lang="en-US" sz="1800" dirty="0">
              <a:solidFill>
                <a:schemeClr val="tx1"/>
              </a:solidFill>
              <a:latin typeface="Times New Roman" pitchFamily="18" charset="0"/>
            </a:endParaRPr>
          </a:p>
          <a:p>
            <a:pPr marL="742950" lvl="1" indent="-285750">
              <a:spcBef>
                <a:spcPct val="20000"/>
              </a:spcBef>
              <a:buClr>
                <a:schemeClr val="tx1"/>
              </a:buClr>
              <a:buSzPct val="75000"/>
              <a:buFontTx/>
              <a:buChar char="–"/>
            </a:pPr>
            <a:r>
              <a:rPr lang="en-US" sz="1800" b="1" dirty="0" smtClean="0">
                <a:solidFill>
                  <a:srgbClr val="006600"/>
                </a:solidFill>
                <a:latin typeface="Times New Roman" pitchFamily="18" charset="0"/>
              </a:rPr>
              <a:t>h</a:t>
            </a:r>
            <a:r>
              <a:rPr lang="en-US" sz="1800" dirty="0" smtClean="0">
                <a:solidFill>
                  <a:srgbClr val="006600"/>
                </a:solidFill>
                <a:latin typeface="Times New Roman" pitchFamily="18" charset="0"/>
              </a:rPr>
              <a:t>(</a:t>
            </a:r>
            <a:r>
              <a:rPr lang="en-US" sz="800" dirty="0" smtClean="0">
                <a:solidFill>
                  <a:srgbClr val="006600"/>
                </a:solidFill>
                <a:latin typeface="Times New Roman" pitchFamily="18" charset="0"/>
              </a:rPr>
              <a:t> </a:t>
            </a:r>
            <a:r>
              <a:rPr lang="en-US" sz="1800" i="1" dirty="0">
                <a:solidFill>
                  <a:srgbClr val="006600"/>
                </a:solidFill>
                <a:latin typeface="Times New Roman" pitchFamily="18" charset="0"/>
              </a:rPr>
              <a:t>g</a:t>
            </a:r>
            <a:r>
              <a:rPr lang="en-US" sz="800" i="1" dirty="0">
                <a:solidFill>
                  <a:srgbClr val="006600"/>
                </a:solidFill>
                <a:latin typeface="Times New Roman" pitchFamily="18" charset="0"/>
              </a:rPr>
              <a:t> </a:t>
            </a:r>
            <a:r>
              <a:rPr lang="en-US" sz="1800" dirty="0">
                <a:solidFill>
                  <a:srgbClr val="006600"/>
                </a:solidFill>
                <a:latin typeface="Times New Roman" pitchFamily="18" charset="0"/>
              </a:rPr>
              <a:t>+1</a:t>
            </a:r>
            <a:r>
              <a:rPr lang="en-US" sz="1800" i="1" dirty="0">
                <a:solidFill>
                  <a:srgbClr val="006600"/>
                </a:solidFill>
                <a:latin typeface="Times New Roman" pitchFamily="18" charset="0"/>
              </a:rPr>
              <a:t>,</a:t>
            </a:r>
            <a:r>
              <a:rPr lang="en-US" sz="1800" dirty="0">
                <a:solidFill>
                  <a:srgbClr val="006600"/>
                </a:solidFill>
                <a:latin typeface="Times New Roman" pitchFamily="18" charset="0"/>
              </a:rPr>
              <a:t>1</a:t>
            </a:r>
            <a:r>
              <a:rPr lang="en-US" sz="1800" i="1" dirty="0">
                <a:solidFill>
                  <a:srgbClr val="006600"/>
                </a:solidFill>
                <a:latin typeface="Times New Roman" pitchFamily="18" charset="0"/>
              </a:rPr>
              <a:t>,</a:t>
            </a:r>
            <a:r>
              <a:rPr lang="en-US" sz="1800" dirty="0">
                <a:solidFill>
                  <a:srgbClr val="006600"/>
                </a:solidFill>
                <a:latin typeface="Times New Roman" pitchFamily="18" charset="0"/>
              </a:rPr>
              <a:t>2)</a:t>
            </a:r>
            <a:r>
              <a:rPr lang="en-US" sz="1800" dirty="0">
                <a:solidFill>
                  <a:schemeClr val="tx1"/>
                </a:solidFill>
                <a:latin typeface="Times New Roman" pitchFamily="18" charset="0"/>
              </a:rPr>
              <a:t> = # of pixels in </a:t>
            </a:r>
            <a:r>
              <a:rPr lang="en-US" sz="1800" b="1" dirty="0">
                <a:solidFill>
                  <a:schemeClr val="tx1"/>
                </a:solidFill>
                <a:latin typeface="Times New Roman" pitchFamily="18" charset="0"/>
              </a:rPr>
              <a:t>I</a:t>
            </a:r>
            <a:r>
              <a:rPr lang="en-US" sz="1800" i="1" dirty="0">
                <a:solidFill>
                  <a:schemeClr val="tx1"/>
                </a:solidFill>
                <a:latin typeface="Times New Roman" pitchFamily="18" charset="0"/>
              </a:rPr>
              <a:t> </a:t>
            </a:r>
            <a:r>
              <a:rPr lang="en-US" sz="1800" dirty="0">
                <a:solidFill>
                  <a:schemeClr val="tx1"/>
                </a:solidFill>
                <a:latin typeface="Times New Roman" pitchFamily="18" charset="0"/>
              </a:rPr>
              <a:t>with </a:t>
            </a:r>
            <a:r>
              <a:rPr lang="en-US" sz="1800" dirty="0">
                <a:solidFill>
                  <a:srgbClr val="006600"/>
                </a:solidFill>
                <a:latin typeface="Times New Roman" pitchFamily="18" charset="0"/>
              </a:rPr>
              <a:t>green</a:t>
            </a:r>
            <a:r>
              <a:rPr lang="en-US" sz="1800" dirty="0">
                <a:solidFill>
                  <a:schemeClr val="tx1"/>
                </a:solidFill>
                <a:latin typeface="Times New Roman" pitchFamily="18" charset="0"/>
              </a:rPr>
              <a:t> intensity value </a:t>
            </a:r>
            <a:r>
              <a:rPr lang="en-US" sz="1800" i="1" dirty="0">
                <a:solidFill>
                  <a:srgbClr val="006600"/>
                </a:solidFill>
                <a:latin typeface="Times New Roman" pitchFamily="18" charset="0"/>
              </a:rPr>
              <a:t>g</a:t>
            </a:r>
            <a:endParaRPr lang="en-US" sz="1800" dirty="0">
              <a:solidFill>
                <a:schemeClr val="tx1"/>
              </a:solidFill>
              <a:latin typeface="Times New Roman" pitchFamily="18" charset="0"/>
            </a:endParaRPr>
          </a:p>
          <a:p>
            <a:pPr marL="742950" lvl="1" indent="-285750">
              <a:spcBef>
                <a:spcPct val="20000"/>
              </a:spcBef>
              <a:buClr>
                <a:schemeClr val="tx1"/>
              </a:buClr>
              <a:buSzPct val="75000"/>
              <a:buFontTx/>
              <a:buChar char="–"/>
            </a:pPr>
            <a:r>
              <a:rPr lang="en-US" sz="1800" b="1" dirty="0">
                <a:solidFill>
                  <a:srgbClr val="0000FF"/>
                </a:solidFill>
                <a:latin typeface="Times New Roman" pitchFamily="18" charset="0"/>
              </a:rPr>
              <a:t>h</a:t>
            </a:r>
            <a:r>
              <a:rPr lang="en-US" sz="1800" dirty="0" smtClean="0">
                <a:solidFill>
                  <a:srgbClr val="0000FF"/>
                </a:solidFill>
                <a:latin typeface="Times New Roman" pitchFamily="18" charset="0"/>
              </a:rPr>
              <a:t>(</a:t>
            </a:r>
            <a:r>
              <a:rPr lang="en-US" sz="800" dirty="0" smtClean="0">
                <a:solidFill>
                  <a:srgbClr val="0000FF"/>
                </a:solidFill>
                <a:latin typeface="Times New Roman" pitchFamily="18" charset="0"/>
              </a:rPr>
              <a:t> </a:t>
            </a:r>
            <a:r>
              <a:rPr lang="en-US" sz="1800" i="1" dirty="0">
                <a:solidFill>
                  <a:srgbClr val="0000FF"/>
                </a:solidFill>
                <a:latin typeface="Times New Roman" pitchFamily="18" charset="0"/>
              </a:rPr>
              <a:t>g</a:t>
            </a:r>
            <a:r>
              <a:rPr lang="en-US" sz="800" i="1" dirty="0">
                <a:solidFill>
                  <a:srgbClr val="0000FF"/>
                </a:solidFill>
                <a:latin typeface="Times New Roman" pitchFamily="18" charset="0"/>
              </a:rPr>
              <a:t> </a:t>
            </a:r>
            <a:r>
              <a:rPr lang="en-US" sz="1800" dirty="0">
                <a:solidFill>
                  <a:srgbClr val="0000FF"/>
                </a:solidFill>
                <a:latin typeface="Times New Roman" pitchFamily="18" charset="0"/>
              </a:rPr>
              <a:t>+1</a:t>
            </a:r>
            <a:r>
              <a:rPr lang="en-US" sz="1800" i="1" dirty="0">
                <a:solidFill>
                  <a:srgbClr val="0000FF"/>
                </a:solidFill>
                <a:latin typeface="Times New Roman" pitchFamily="18" charset="0"/>
              </a:rPr>
              <a:t>,</a:t>
            </a:r>
            <a:r>
              <a:rPr lang="en-US" sz="1800" dirty="0">
                <a:solidFill>
                  <a:srgbClr val="0000FF"/>
                </a:solidFill>
                <a:latin typeface="Times New Roman" pitchFamily="18" charset="0"/>
              </a:rPr>
              <a:t>1</a:t>
            </a:r>
            <a:r>
              <a:rPr lang="en-US" sz="1800" i="1" dirty="0">
                <a:solidFill>
                  <a:srgbClr val="0000FF"/>
                </a:solidFill>
                <a:latin typeface="Times New Roman" pitchFamily="18" charset="0"/>
              </a:rPr>
              <a:t>,</a:t>
            </a:r>
            <a:r>
              <a:rPr lang="en-US" sz="1800" dirty="0">
                <a:solidFill>
                  <a:srgbClr val="0000FF"/>
                </a:solidFill>
                <a:latin typeface="Times New Roman" pitchFamily="18" charset="0"/>
              </a:rPr>
              <a:t>3)</a:t>
            </a:r>
            <a:r>
              <a:rPr lang="en-US" sz="1800" dirty="0">
                <a:solidFill>
                  <a:schemeClr val="tx1"/>
                </a:solidFill>
                <a:latin typeface="Times New Roman" pitchFamily="18" charset="0"/>
              </a:rPr>
              <a:t> = # of pixels in </a:t>
            </a:r>
            <a:r>
              <a:rPr lang="en-US" sz="1800" b="1" dirty="0">
                <a:solidFill>
                  <a:schemeClr val="tx1"/>
                </a:solidFill>
                <a:latin typeface="Times New Roman" pitchFamily="18" charset="0"/>
              </a:rPr>
              <a:t>I</a:t>
            </a:r>
            <a:r>
              <a:rPr lang="en-US" sz="1800" i="1" dirty="0">
                <a:solidFill>
                  <a:schemeClr val="tx1"/>
                </a:solidFill>
                <a:latin typeface="Times New Roman" pitchFamily="18" charset="0"/>
              </a:rPr>
              <a:t> </a:t>
            </a:r>
            <a:r>
              <a:rPr lang="en-US" sz="1800" dirty="0">
                <a:solidFill>
                  <a:schemeClr val="tx1"/>
                </a:solidFill>
                <a:latin typeface="Times New Roman" pitchFamily="18" charset="0"/>
              </a:rPr>
              <a:t>with </a:t>
            </a:r>
            <a:r>
              <a:rPr lang="en-US" sz="1800" dirty="0">
                <a:solidFill>
                  <a:srgbClr val="0000FF"/>
                </a:solidFill>
                <a:latin typeface="Times New Roman" pitchFamily="18" charset="0"/>
              </a:rPr>
              <a:t>blue</a:t>
            </a:r>
            <a:r>
              <a:rPr lang="en-US" sz="1800" dirty="0">
                <a:solidFill>
                  <a:schemeClr val="tx1"/>
                </a:solidFill>
                <a:latin typeface="Times New Roman" pitchFamily="18" charset="0"/>
              </a:rPr>
              <a:t> intensity value </a:t>
            </a:r>
            <a:r>
              <a:rPr lang="en-US" sz="1800" i="1" dirty="0">
                <a:solidFill>
                  <a:srgbClr val="0000FF"/>
                </a:solidFill>
                <a:latin typeface="Times New Roman" pitchFamily="18" charset="0"/>
              </a:rPr>
              <a:t>g</a:t>
            </a:r>
            <a:endParaRPr lang="en-US" sz="1800" dirty="0">
              <a:solidFill>
                <a:srgbClr val="0000FF"/>
              </a:solidFill>
              <a:latin typeface="Times New Roman" pitchFamily="18" charset="0"/>
            </a:endParaRPr>
          </a:p>
        </p:txBody>
      </p:sp>
      <p:sp>
        <p:nvSpPr>
          <p:cNvPr id="12294" name="Rectangle 5"/>
          <p:cNvSpPr>
            <a:spLocks noGrp="1" noChangeArrowheads="1"/>
          </p:cNvSpPr>
          <p:nvPr>
            <p:ph type="title"/>
          </p:nvPr>
        </p:nvSpPr>
        <p:spPr>
          <a:xfrm>
            <a:off x="457200" y="1066800"/>
            <a:ext cx="7772400" cy="641350"/>
          </a:xfrm>
          <a:noFill/>
        </p:spPr>
        <p:txBody>
          <a:bodyPr lIns="92075" tIns="46038" rIns="92075" bIns="46038">
            <a:spAutoFit/>
          </a:bodyPr>
          <a:lstStyle/>
          <a:p>
            <a:r>
              <a:rPr lang="en-US" sz="3600" dirty="0" smtClean="0"/>
              <a:t>The Histograms of a Color Image</a:t>
            </a:r>
          </a:p>
        </p:txBody>
      </p:sp>
      <p:sp>
        <p:nvSpPr>
          <p:cNvPr id="2" name="Date Placeholder 1"/>
          <p:cNvSpPr>
            <a:spLocks noGrp="1"/>
          </p:cNvSpPr>
          <p:nvPr>
            <p:ph type="dt" sz="half" idx="10"/>
          </p:nvPr>
        </p:nvSpPr>
        <p:spPr/>
        <p:txBody>
          <a:bodyPr/>
          <a:lstStyle/>
          <a:p>
            <a:r>
              <a:rPr lang="en-US" smtClean="0"/>
              <a:t>20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6" name="Slide Number Placeholder 5"/>
          <p:cNvSpPr>
            <a:spLocks noGrp="1"/>
          </p:cNvSpPr>
          <p:nvPr>
            <p:ph type="sldNum" sz="quarter" idx="12"/>
          </p:nvPr>
        </p:nvSpPr>
        <p:spPr/>
        <p:txBody>
          <a:bodyPr/>
          <a:lstStyle/>
          <a:p>
            <a:fld id="{FE08DE76-73E9-4CC5-93E4-4A7EB9AC9684}" type="slidenum">
              <a:rPr lang="en-US" smtClean="0"/>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5" descr="TemplHis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475" y="1295400"/>
            <a:ext cx="569912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3"/>
          <p:cNvSpPr>
            <a:spLocks noGrp="1" noChangeArrowheads="1"/>
          </p:cNvSpPr>
          <p:nvPr>
            <p:ph type="title"/>
          </p:nvPr>
        </p:nvSpPr>
        <p:spPr>
          <a:xfrm>
            <a:off x="304799" y="1305745"/>
            <a:ext cx="2987675" cy="1077860"/>
          </a:xfrm>
          <a:noFill/>
        </p:spPr>
        <p:txBody>
          <a:bodyPr wrap="square" lIns="92075" tIns="46038" rIns="92075" bIns="46038">
            <a:spAutoFit/>
          </a:bodyPr>
          <a:lstStyle/>
          <a:p>
            <a:r>
              <a:rPr lang="en-US" sz="3200" dirty="0" smtClean="0"/>
              <a:t>The Histograms of a Color Image</a:t>
            </a:r>
          </a:p>
        </p:txBody>
      </p:sp>
      <p:pic>
        <p:nvPicPr>
          <p:cNvPr id="14343" name="Picture 6" descr="templ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2667000" cy="1792288"/>
          </a:xfrm>
          <a:prstGeom prst="rect">
            <a:avLst/>
          </a:prstGeom>
          <a:ln>
            <a:solidFill>
              <a:schemeClr val="tx1"/>
            </a:solidFill>
          </a:ln>
          <a:effectLst>
            <a:outerShdw blurRad="635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04900"/>
            <a:ext cx="8458200" cy="723900"/>
          </a:xfrm>
        </p:spPr>
        <p:txBody>
          <a:bodyPr/>
          <a:lstStyle/>
          <a:p>
            <a:r>
              <a:rPr lang="en-US" dirty="0" smtClean="0"/>
              <a:t>Image Histograms</a:t>
            </a:r>
            <a:endParaRPr lang="en-US" dirty="0"/>
          </a:p>
        </p:txBody>
      </p:sp>
      <p:sp>
        <p:nvSpPr>
          <p:cNvPr id="3" name="Date Placeholder 2"/>
          <p:cNvSpPr>
            <a:spLocks noGrp="1"/>
          </p:cNvSpPr>
          <p:nvPr>
            <p:ph type="dt" sz="half" idx="10"/>
          </p:nvPr>
        </p:nvSpPr>
        <p:spPr/>
        <p:txBody>
          <a:bodyPr/>
          <a:lstStyle/>
          <a:p>
            <a:r>
              <a:rPr lang="en-US" smtClean="0"/>
              <a:t>20 September 2016</a:t>
            </a:r>
            <a:endParaRPr lang="en-US" dirty="0"/>
          </a:p>
        </p:txBody>
      </p:sp>
      <p:sp>
        <p:nvSpPr>
          <p:cNvPr id="4" name="Footer Placeholder 3"/>
          <p:cNvSpPr>
            <a:spLocks noGrp="1"/>
          </p:cNvSpPr>
          <p:nvPr>
            <p:ph type="ftr" sz="quarter" idx="11"/>
          </p:nvPr>
        </p:nvSpPr>
        <p:spPr/>
        <p:txBody>
          <a:bodyPr/>
          <a:lstStyle/>
          <a:p>
            <a:r>
              <a:rPr lang="en-US" smtClean="0"/>
              <a:t>1999-2016 by Richard Alan Peters II</a:t>
            </a:r>
            <a:endParaRPr lang="en-US" dirty="0"/>
          </a:p>
        </p:txBody>
      </p:sp>
      <p:sp>
        <p:nvSpPr>
          <p:cNvPr id="5" name="Slide Number Placeholder 4"/>
          <p:cNvSpPr>
            <a:spLocks noGrp="1"/>
          </p:cNvSpPr>
          <p:nvPr>
            <p:ph type="sldNum" sz="quarter" idx="12"/>
          </p:nvPr>
        </p:nvSpPr>
        <p:spPr/>
        <p:txBody>
          <a:bodyPr/>
          <a:lstStyle/>
          <a:p>
            <a:fld id="{FE08DE76-73E9-4CC5-93E4-4A7EB9AC9684}" type="slidenum">
              <a:rPr lang="en-US" smtClean="0"/>
              <a:t>2</a:t>
            </a:fld>
            <a:endParaRPr lang="en-US" dirty="0"/>
          </a:p>
        </p:txBody>
      </p:sp>
      <p:sp>
        <p:nvSpPr>
          <p:cNvPr id="7" name="TextBox 6"/>
          <p:cNvSpPr txBox="1"/>
          <p:nvPr/>
        </p:nvSpPr>
        <p:spPr>
          <a:xfrm>
            <a:off x="304800" y="1981200"/>
            <a:ext cx="8382000" cy="3570208"/>
          </a:xfrm>
          <a:prstGeom prst="rect">
            <a:avLst/>
          </a:prstGeom>
          <a:noFill/>
        </p:spPr>
        <p:txBody>
          <a:bodyPr wrap="square" rtlCol="0">
            <a:spAutoFit/>
          </a:bodyPr>
          <a:lstStyle/>
          <a:p>
            <a:pPr>
              <a:spcAft>
                <a:spcPts val="600"/>
              </a:spcAft>
            </a:pPr>
            <a:r>
              <a:rPr lang="en-US" sz="2400" dirty="0" smtClean="0">
                <a:latin typeface="+mn-lt"/>
                <a:cs typeface="Times New Roman" panose="02020603050405020304" pitchFamily="18" charset="0"/>
              </a:rPr>
              <a:t>The histogram of an image is a tally of the number of pixels at each intensity level or color. The shape of the histogram is related to the ranges and groupings of intensity values in the image. </a:t>
            </a:r>
          </a:p>
          <a:p>
            <a:pPr>
              <a:spcAft>
                <a:spcPts val="600"/>
              </a:spcAft>
            </a:pPr>
            <a:r>
              <a:rPr lang="en-US" sz="2400" dirty="0" smtClean="0">
                <a:latin typeface="+mn-lt"/>
                <a:cs typeface="Times New Roman" panose="02020603050405020304" pitchFamily="18" charset="0"/>
              </a:rPr>
              <a:t>In the following monochrome examples notice how the peaks of in the histogram correspond to concentrations of intensities in the image globally.  </a:t>
            </a:r>
          </a:p>
          <a:p>
            <a:r>
              <a:rPr lang="en-US" sz="2400" dirty="0" smtClean="0">
                <a:latin typeface="+mn-lt"/>
                <a:cs typeface="Times New Roman" panose="02020603050405020304" pitchFamily="18" charset="0"/>
              </a:rPr>
              <a:t>In the color examples the primary that has the largest value at any intensity </a:t>
            </a:r>
            <a:r>
              <a:rPr lang="en-US" sz="2400" dirty="0">
                <a:cs typeface="Times New Roman" panose="02020603050405020304" pitchFamily="18" charset="0"/>
              </a:rPr>
              <a:t>dominates the </a:t>
            </a:r>
            <a:r>
              <a:rPr lang="en-US" sz="2400" dirty="0" smtClean="0">
                <a:cs typeface="Times New Roman" panose="02020603050405020304" pitchFamily="18" charset="0"/>
              </a:rPr>
              <a:t>image</a:t>
            </a:r>
            <a:r>
              <a:rPr lang="en-US" sz="2400" dirty="0" smtClean="0">
                <a:latin typeface="+mn-lt"/>
                <a:cs typeface="Times New Roman" panose="02020603050405020304" pitchFamily="18" charset="0"/>
              </a:rPr>
              <a:t>.</a:t>
            </a:r>
          </a:p>
        </p:txBody>
      </p:sp>
    </p:spTree>
    <p:extLst>
      <p:ext uri="{BB962C8B-B14F-4D97-AF65-F5344CB8AC3E}">
        <p14:creationId xmlns:p14="http://schemas.microsoft.com/office/powerpoint/2010/main" val="16108824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381000" y="1066800"/>
            <a:ext cx="7620000" cy="723900"/>
          </a:xfrm>
        </p:spPr>
        <p:txBody>
          <a:bodyPr/>
          <a:lstStyle/>
          <a:p>
            <a:r>
              <a:rPr lang="en-US" sz="3600" dirty="0" smtClean="0"/>
              <a:t>Value Image</a:t>
            </a:r>
          </a:p>
        </p:txBody>
      </p:sp>
      <p:sp>
        <p:nvSpPr>
          <p:cNvPr id="15366" name="Text Box 3"/>
          <p:cNvSpPr txBox="1">
            <a:spLocks noChangeArrowheads="1"/>
          </p:cNvSpPr>
          <p:nvPr/>
        </p:nvSpPr>
        <p:spPr bwMode="auto">
          <a:xfrm>
            <a:off x="381000" y="1865293"/>
            <a:ext cx="838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smtClean="0">
                <a:solidFill>
                  <a:schemeClr val="tx1"/>
                </a:solidFill>
                <a:latin typeface="Times New Roman" pitchFamily="18" charset="0"/>
              </a:rPr>
              <a:t>If </a:t>
            </a:r>
            <a:r>
              <a:rPr lang="en-US" sz="2400" b="1" dirty="0" smtClean="0">
                <a:solidFill>
                  <a:schemeClr val="tx1"/>
                </a:solidFill>
                <a:latin typeface="Times New Roman" pitchFamily="18" charset="0"/>
              </a:rPr>
              <a:t>I</a:t>
            </a:r>
            <a:r>
              <a:rPr lang="en-US" sz="2400" dirty="0" smtClean="0">
                <a:solidFill>
                  <a:schemeClr val="tx1"/>
                </a:solidFill>
                <a:latin typeface="Times New Roman" pitchFamily="18" charset="0"/>
              </a:rPr>
              <a:t> is an rgb image, then </a:t>
            </a:r>
            <a:r>
              <a:rPr lang="en-US" sz="2400" b="1" dirty="0" smtClean="0">
                <a:solidFill>
                  <a:schemeClr val="tx1"/>
                </a:solidFill>
                <a:latin typeface="Times New Roman" pitchFamily="18" charset="0"/>
              </a:rPr>
              <a:t>I</a:t>
            </a:r>
            <a:r>
              <a:rPr lang="en-US" sz="2400" dirty="0" smtClean="0">
                <a:solidFill>
                  <a:schemeClr val="tx1"/>
                </a:solidFill>
                <a:latin typeface="Times New Roman" pitchFamily="18" charset="0"/>
              </a:rPr>
              <a:t>’s value image, </a:t>
            </a:r>
            <a:r>
              <a:rPr lang="en-US" sz="2400" b="1" dirty="0" smtClean="0">
                <a:solidFill>
                  <a:schemeClr val="tx1"/>
                </a:solidFill>
                <a:latin typeface="Times New Roman" pitchFamily="18" charset="0"/>
              </a:rPr>
              <a:t>V</a:t>
            </a:r>
            <a:r>
              <a:rPr lang="en-US" sz="2400" dirty="0" smtClean="0">
                <a:solidFill>
                  <a:schemeClr val="tx1"/>
                </a:solidFill>
                <a:latin typeface="Times New Roman" pitchFamily="18" charset="0"/>
              </a:rPr>
              <a:t>, has one band that is the pixel-wise average of </a:t>
            </a:r>
            <a:r>
              <a:rPr lang="en-US" sz="2400" b="1" dirty="0" smtClean="0">
                <a:solidFill>
                  <a:schemeClr val="tx1"/>
                </a:solidFill>
                <a:latin typeface="Times New Roman" pitchFamily="18" charset="0"/>
              </a:rPr>
              <a:t>I</a:t>
            </a:r>
            <a:r>
              <a:rPr lang="en-US" sz="2400" dirty="0" smtClean="0">
                <a:solidFill>
                  <a:schemeClr val="tx1"/>
                </a:solidFill>
                <a:latin typeface="Times New Roman" pitchFamily="18" charset="0"/>
              </a:rPr>
              <a:t>’s </a:t>
            </a:r>
            <a:r>
              <a:rPr lang="en-US" sz="2400" b="1" dirty="0" smtClean="0">
                <a:solidFill>
                  <a:schemeClr val="tx1"/>
                </a:solidFill>
                <a:latin typeface="Times New Roman" pitchFamily="18" charset="0"/>
              </a:rPr>
              <a:t>R</a:t>
            </a:r>
            <a:r>
              <a:rPr lang="en-US" sz="2400" dirty="0" smtClean="0">
                <a:solidFill>
                  <a:schemeClr val="tx1"/>
                </a:solidFill>
                <a:latin typeface="Times New Roman" pitchFamily="18" charset="0"/>
              </a:rPr>
              <a:t>, </a:t>
            </a:r>
            <a:r>
              <a:rPr lang="en-US" sz="2400" b="1" dirty="0" smtClean="0">
                <a:solidFill>
                  <a:schemeClr val="tx1"/>
                </a:solidFill>
                <a:latin typeface="Times New Roman" pitchFamily="18" charset="0"/>
              </a:rPr>
              <a:t>G</a:t>
            </a:r>
            <a:r>
              <a:rPr lang="en-US" sz="2400" dirty="0" smtClean="0">
                <a:solidFill>
                  <a:schemeClr val="tx1"/>
                </a:solidFill>
                <a:latin typeface="Times New Roman" pitchFamily="18" charset="0"/>
              </a:rPr>
              <a:t>, &amp; </a:t>
            </a:r>
            <a:r>
              <a:rPr lang="en-US" sz="2400" b="1" dirty="0" smtClean="0">
                <a:solidFill>
                  <a:schemeClr val="tx1"/>
                </a:solidFill>
                <a:latin typeface="Times New Roman" pitchFamily="18" charset="0"/>
              </a:rPr>
              <a:t>B</a:t>
            </a:r>
            <a:r>
              <a:rPr lang="en-US" sz="2400" dirty="0" smtClean="0">
                <a:solidFill>
                  <a:schemeClr val="tx1"/>
                </a:solidFill>
                <a:latin typeface="Times New Roman" pitchFamily="18" charset="0"/>
              </a:rPr>
              <a:t> bands:</a:t>
            </a:r>
            <a:endParaRPr lang="en-US" sz="2400" i="1" dirty="0">
              <a:solidFill>
                <a:schemeClr val="tx1"/>
              </a:solidFill>
              <a:latin typeface="Times New Roman" pitchFamily="18" charset="0"/>
            </a:endParaRPr>
          </a:p>
        </p:txBody>
      </p:sp>
      <p:graphicFrame>
        <p:nvGraphicFramePr>
          <p:cNvPr id="15367" name="Object 4"/>
          <p:cNvGraphicFramePr>
            <a:graphicFrameLocks noChangeAspect="1"/>
          </p:cNvGraphicFramePr>
          <p:nvPr>
            <p:extLst>
              <p:ext uri="{D42A27DB-BD31-4B8C-83A1-F6EECF244321}">
                <p14:modId xmlns:p14="http://schemas.microsoft.com/office/powerpoint/2010/main" val="839892227"/>
              </p:ext>
            </p:extLst>
          </p:nvPr>
        </p:nvGraphicFramePr>
        <p:xfrm>
          <a:off x="2095560" y="2890045"/>
          <a:ext cx="4952880" cy="786960"/>
        </p:xfrm>
        <a:graphic>
          <a:graphicData uri="http://schemas.openxmlformats.org/presentationml/2006/ole">
            <mc:AlternateContent xmlns:mc="http://schemas.openxmlformats.org/markup-compatibility/2006">
              <mc:Choice xmlns:v="urn:schemas-microsoft-com:vml" Requires="v">
                <p:oleObj spid="_x0000_s15501" name="Equation" r:id="rId3" imgW="2476440" imgH="393480" progId="Equation.DSMT4">
                  <p:embed/>
                </p:oleObj>
              </mc:Choice>
              <mc:Fallback>
                <p:oleObj name="Equation" r:id="rId3" imgW="2476440" imgH="393480" progId="Equation.DSMT4">
                  <p:embed/>
                  <p:pic>
                    <p:nvPicPr>
                      <p:cNvPr id="0" name="Object 4"/>
                      <p:cNvPicPr>
                        <a:picLocks noChangeAspect="1" noChangeArrowheads="1"/>
                      </p:cNvPicPr>
                      <p:nvPr/>
                    </p:nvPicPr>
                    <p:blipFill>
                      <a:blip r:embed="rId4"/>
                      <a:srcRect/>
                      <a:stretch>
                        <a:fillRect/>
                      </a:stretch>
                    </p:blipFill>
                    <p:spPr bwMode="auto">
                      <a:xfrm>
                        <a:off x="2095560" y="2890045"/>
                        <a:ext cx="4952880" cy="786960"/>
                      </a:xfrm>
                      <a:prstGeom prst="rect">
                        <a:avLst/>
                      </a:prstGeom>
                      <a:noFill/>
                      <a:ln>
                        <a:noFill/>
                      </a:ln>
                      <a:effectLst/>
                      <a:extLst/>
                    </p:spPr>
                  </p:pic>
                </p:oleObj>
              </mc:Fallback>
            </mc:AlternateContent>
          </a:graphicData>
        </a:graphic>
      </p:graphicFrame>
      <p:sp>
        <p:nvSpPr>
          <p:cNvPr id="15368" name="Text Box 5"/>
          <p:cNvSpPr txBox="1">
            <a:spLocks noChangeArrowheads="1"/>
          </p:cNvSpPr>
          <p:nvPr/>
        </p:nvSpPr>
        <p:spPr bwMode="auto">
          <a:xfrm>
            <a:off x="381000" y="518160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smtClean="0">
                <a:solidFill>
                  <a:schemeClr val="tx1"/>
                </a:solidFill>
                <a:latin typeface="Times New Roman" panose="02020603050405020304" pitchFamily="18" charset="0"/>
                <a:cs typeface="Times New Roman" panose="02020603050405020304" pitchFamily="18" charset="0"/>
              </a:rPr>
              <a:t>The 3 in the 2</a:t>
            </a:r>
            <a:r>
              <a:rPr lang="en-US" sz="2400" baseline="30000" dirty="0" smtClean="0">
                <a:solidFill>
                  <a:schemeClr val="tx1"/>
                </a:solidFill>
                <a:latin typeface="Times New Roman" panose="02020603050405020304" pitchFamily="18" charset="0"/>
                <a:cs typeface="Times New Roman" panose="02020603050405020304" pitchFamily="18" charset="0"/>
              </a:rPr>
              <a:t>nd</a:t>
            </a:r>
            <a:r>
              <a:rPr lang="en-US" sz="2400" dirty="0" smtClean="0">
                <a:solidFill>
                  <a:schemeClr val="tx1"/>
                </a:solidFill>
                <a:latin typeface="Times New Roman" panose="02020603050405020304" pitchFamily="18" charset="0"/>
                <a:cs typeface="Times New Roman" panose="02020603050405020304" pitchFamily="18" charset="0"/>
              </a:rPr>
              <a:t> argument of sum tells it to act along dimension 3 of the image – across the color bands. </a:t>
            </a:r>
            <a:r>
              <a:rPr lang="en-US" sz="2400" dirty="0" smtClean="0">
                <a:solidFill>
                  <a:schemeClr val="tx1"/>
                </a:solidFill>
                <a:latin typeface="Times New Roman" pitchFamily="18" charset="0"/>
              </a:rPr>
              <a:t> </a:t>
            </a:r>
            <a:endParaRPr lang="en-US" sz="2400" i="1" dirty="0">
              <a:solidFill>
                <a:schemeClr val="tx1"/>
              </a:solidFill>
              <a:latin typeface="Times New Roman" pitchFamily="18" charset="0"/>
            </a:endParaRPr>
          </a:p>
        </p:txBody>
      </p:sp>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20</a:t>
            </a:fld>
            <a:endParaRPr lang="en-US" dirty="0"/>
          </a:p>
        </p:txBody>
      </p:sp>
      <p:sp>
        <p:nvSpPr>
          <p:cNvPr id="13" name="Text Box 5"/>
          <p:cNvSpPr txBox="1">
            <a:spLocks noChangeArrowheads="1"/>
          </p:cNvSpPr>
          <p:nvPr/>
        </p:nvSpPr>
        <p:spPr bwMode="auto">
          <a:xfrm>
            <a:off x="3276600" y="4526180"/>
            <a:ext cx="2590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400" dirty="0" smtClean="0">
                <a:solidFill>
                  <a:schemeClr val="tx1"/>
                </a:solidFill>
                <a:latin typeface="Bitstream Vera Sans Mono" panose="020B0609030804020204" pitchFamily="49" charset="0"/>
                <a:cs typeface="Courier New" panose="02070309020205020404" pitchFamily="49" charset="0"/>
              </a:rPr>
              <a:t>V=sum(I,3)/3;</a:t>
            </a:r>
            <a:endParaRPr lang="en-US" sz="2400" i="1" dirty="0">
              <a:solidFill>
                <a:schemeClr val="tx1"/>
              </a:solidFill>
              <a:latin typeface="Bitstream Vera Sans Mono" panose="020B0609030804020204" pitchFamily="49" charset="0"/>
            </a:endParaRPr>
          </a:p>
        </p:txBody>
      </p:sp>
      <p:sp>
        <p:nvSpPr>
          <p:cNvPr id="14" name="Text Box 5"/>
          <p:cNvSpPr txBox="1">
            <a:spLocks noChangeArrowheads="1"/>
          </p:cNvSpPr>
          <p:nvPr/>
        </p:nvSpPr>
        <p:spPr bwMode="auto">
          <a:xfrm>
            <a:off x="381000" y="3810000"/>
            <a:ext cx="510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400" dirty="0" smtClean="0">
                <a:solidFill>
                  <a:schemeClr val="tx1"/>
                </a:solidFill>
                <a:latin typeface="Times New Roman" pitchFamily="18" charset="0"/>
              </a:rPr>
              <a:t>This is easily computed in Matlab by</a:t>
            </a:r>
            <a:endParaRPr lang="en-US" sz="2400" i="1" dirty="0">
              <a:solidFill>
                <a:schemeClr val="tx1"/>
              </a:solidFill>
              <a:latin typeface="Times New Roman" pitchFamily="18" charset="0"/>
            </a:endParaRPr>
          </a:p>
        </p:txBody>
      </p:sp>
      <p:sp>
        <p:nvSpPr>
          <p:cNvPr id="11" name="Text Box 9"/>
          <p:cNvSpPr txBox="1">
            <a:spLocks noChangeArrowheads="1"/>
          </p:cNvSpPr>
          <p:nvPr/>
        </p:nvSpPr>
        <p:spPr bwMode="auto">
          <a:xfrm>
            <a:off x="4419600" y="990600"/>
            <a:ext cx="4343400" cy="707886"/>
          </a:xfrm>
          <a:prstGeom prst="rect">
            <a:avLst/>
          </a:prstGeom>
          <a:solidFill>
            <a:srgbClr val="FFFFCC"/>
          </a:solidFill>
          <a:ln>
            <a:noFill/>
          </a:ln>
          <a:effectLst>
            <a:outerShdw blurRad="63500" dist="63500" dir="8100000" algn="ctr" rotWithShape="0">
              <a:schemeClr val="tx1">
                <a:alpha val="50000"/>
              </a:scheme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smtClean="0">
                <a:solidFill>
                  <a:schemeClr val="tx1"/>
                </a:solidFill>
                <a:latin typeface="Comic Sans MS" pitchFamily="66" charset="0"/>
              </a:rPr>
              <a:t>How to extract a monochrome intensity image from a color image.</a:t>
            </a:r>
            <a:endParaRPr lang="en-US" sz="2000" dirty="0">
              <a:solidFill>
                <a:schemeClr val="tx1"/>
              </a:solidFill>
              <a:latin typeface="Comic Sans MS" pitchFamily="66"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381000" y="1066800"/>
            <a:ext cx="3810000" cy="723900"/>
          </a:xfrm>
        </p:spPr>
        <p:txBody>
          <a:bodyPr/>
          <a:lstStyle/>
          <a:p>
            <a:r>
              <a:rPr lang="en-US" sz="3600" dirty="0" smtClean="0"/>
              <a:t>Luminance Image</a:t>
            </a:r>
          </a:p>
        </p:txBody>
      </p:sp>
      <p:sp>
        <p:nvSpPr>
          <p:cNvPr id="15369" name="Text Box 6"/>
          <p:cNvSpPr txBox="1">
            <a:spLocks noChangeArrowheads="1"/>
          </p:cNvSpPr>
          <p:nvPr/>
        </p:nvSpPr>
        <p:spPr bwMode="auto">
          <a:xfrm>
            <a:off x="381000" y="3321188"/>
            <a:ext cx="8229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smtClean="0">
                <a:solidFill>
                  <a:schemeClr val="tx1"/>
                </a:solidFill>
                <a:latin typeface="Times New Roman" pitchFamily="18" charset="0"/>
              </a:rPr>
              <a:t>The numbers were derived by the NTSC</a:t>
            </a:r>
            <a:r>
              <a:rPr lang="en-US" sz="2000" baseline="30000" dirty="0" smtClean="0">
                <a:solidFill>
                  <a:schemeClr val="tx1"/>
                </a:solidFill>
                <a:latin typeface="Times New Roman" pitchFamily="18" charset="0"/>
              </a:rPr>
              <a:t>1</a:t>
            </a:r>
            <a:r>
              <a:rPr lang="en-US" sz="2000" dirty="0" smtClean="0">
                <a:solidFill>
                  <a:schemeClr val="tx1"/>
                </a:solidFill>
                <a:latin typeface="Times New Roman" pitchFamily="18" charset="0"/>
              </a:rPr>
              <a:t> to weight each color band according to the relative intensity resolution that color by the human </a:t>
            </a:r>
            <a:r>
              <a:rPr lang="en-US" sz="2000" dirty="0">
                <a:solidFill>
                  <a:schemeClr val="tx1"/>
                </a:solidFill>
                <a:latin typeface="Times New Roman" pitchFamily="18" charset="0"/>
              </a:rPr>
              <a:t>eye. The following Matlab code will compute </a:t>
            </a:r>
            <a:r>
              <a:rPr lang="en-US" sz="2000" dirty="0" smtClean="0">
                <a:solidFill>
                  <a:schemeClr val="tx1"/>
                </a:solidFill>
                <a:latin typeface="Times New Roman" pitchFamily="18" charset="0"/>
              </a:rPr>
              <a:t>it </a:t>
            </a:r>
            <a:r>
              <a:rPr lang="en-US" sz="2000" dirty="0" smtClean="0">
                <a:solidFill>
                  <a:schemeClr val="tx1"/>
                </a:solidFill>
                <a:latin typeface="Times New Roman" pitchFamily="18" charset="0"/>
              </a:rPr>
              <a:t>(very quickly)</a:t>
            </a:r>
            <a:endParaRPr lang="en-US" sz="2000" i="1" dirty="0">
              <a:solidFill>
                <a:schemeClr val="tx1"/>
              </a:solidFill>
              <a:latin typeface="Times New Roman" pitchFamily="18" charset="0"/>
            </a:endParaRPr>
          </a:p>
        </p:txBody>
      </p:sp>
      <p:graphicFrame>
        <p:nvGraphicFramePr>
          <p:cNvPr id="15370" name="Object 7"/>
          <p:cNvGraphicFramePr>
            <a:graphicFrameLocks noChangeAspect="1"/>
          </p:cNvGraphicFramePr>
          <p:nvPr>
            <p:extLst>
              <p:ext uri="{D42A27DB-BD31-4B8C-83A1-F6EECF244321}">
                <p14:modId xmlns:p14="http://schemas.microsoft.com/office/powerpoint/2010/main" val="827319849"/>
              </p:ext>
            </p:extLst>
          </p:nvPr>
        </p:nvGraphicFramePr>
        <p:xfrm>
          <a:off x="1182688" y="2698750"/>
          <a:ext cx="6548437" cy="461963"/>
        </p:xfrm>
        <a:graphic>
          <a:graphicData uri="http://schemas.openxmlformats.org/presentationml/2006/ole">
            <mc:AlternateContent xmlns:mc="http://schemas.openxmlformats.org/markup-compatibility/2006">
              <mc:Choice xmlns:v="urn:schemas-microsoft-com:vml" Requires="v">
                <p:oleObj spid="_x0000_s65593" name="Equation" r:id="rId3" imgW="3416040" imgH="241200" progId="Equation.DSMT4">
                  <p:embed/>
                </p:oleObj>
              </mc:Choice>
              <mc:Fallback>
                <p:oleObj name="Equation" r:id="rId3" imgW="3416040" imgH="241200" progId="Equation.DSMT4">
                  <p:embed/>
                  <p:pic>
                    <p:nvPicPr>
                      <p:cNvPr id="0" name=""/>
                      <p:cNvPicPr>
                        <a:picLocks noChangeAspect="1" noChangeArrowheads="1"/>
                      </p:cNvPicPr>
                      <p:nvPr/>
                    </p:nvPicPr>
                    <p:blipFill>
                      <a:blip r:embed="rId4"/>
                      <a:srcRect/>
                      <a:stretch>
                        <a:fillRect/>
                      </a:stretch>
                    </p:blipFill>
                    <p:spPr bwMode="auto">
                      <a:xfrm>
                        <a:off x="1182688" y="2698750"/>
                        <a:ext cx="6548437"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8100000" algn="ctr" rotWithShape="0">
                                <a:srgbClr val="E6EAFF"/>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21</a:t>
            </a:fld>
            <a:endParaRPr lang="en-US" dirty="0"/>
          </a:p>
        </p:txBody>
      </p:sp>
      <p:sp>
        <p:nvSpPr>
          <p:cNvPr id="13" name="Text Box 3"/>
          <p:cNvSpPr txBox="1">
            <a:spLocks noChangeArrowheads="1"/>
          </p:cNvSpPr>
          <p:nvPr/>
        </p:nvSpPr>
        <p:spPr bwMode="auto">
          <a:xfrm>
            <a:off x="381000" y="1828800"/>
            <a:ext cx="8382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b="1" dirty="0" smtClean="0">
                <a:solidFill>
                  <a:schemeClr val="tx1"/>
                </a:solidFill>
                <a:latin typeface="Times New Roman" pitchFamily="18" charset="0"/>
              </a:rPr>
              <a:t>I</a:t>
            </a:r>
            <a:r>
              <a:rPr lang="en-US" sz="2000" dirty="0" smtClean="0">
                <a:solidFill>
                  <a:schemeClr val="tx1"/>
                </a:solidFill>
                <a:latin typeface="Times New Roman" pitchFamily="18" charset="0"/>
              </a:rPr>
              <a:t>’s luminance image, </a:t>
            </a:r>
            <a:r>
              <a:rPr lang="en-US" sz="2000" b="1" dirty="0" smtClean="0">
                <a:solidFill>
                  <a:schemeClr val="tx1"/>
                </a:solidFill>
                <a:latin typeface="Times New Roman" pitchFamily="18" charset="0"/>
              </a:rPr>
              <a:t>L</a:t>
            </a:r>
            <a:r>
              <a:rPr lang="en-US" sz="2000" dirty="0" smtClean="0">
                <a:solidFill>
                  <a:schemeClr val="tx1"/>
                </a:solidFill>
                <a:latin typeface="Times New Roman" pitchFamily="18" charset="0"/>
              </a:rPr>
              <a:t>, is a 1-band image that is a specific, weighted, pixel-wise average of </a:t>
            </a:r>
            <a:r>
              <a:rPr lang="en-US" sz="2000" b="1" dirty="0" smtClean="0">
                <a:solidFill>
                  <a:schemeClr val="tx1"/>
                </a:solidFill>
                <a:latin typeface="Times New Roman" pitchFamily="18" charset="0"/>
              </a:rPr>
              <a:t>I</a:t>
            </a:r>
            <a:r>
              <a:rPr lang="en-US" sz="2000" dirty="0" smtClean="0">
                <a:solidFill>
                  <a:schemeClr val="tx1"/>
                </a:solidFill>
                <a:latin typeface="Times New Roman" pitchFamily="18" charset="0"/>
              </a:rPr>
              <a:t>’s </a:t>
            </a:r>
            <a:r>
              <a:rPr lang="en-US" sz="2000" b="1" dirty="0" smtClean="0">
                <a:solidFill>
                  <a:schemeClr val="tx1"/>
                </a:solidFill>
                <a:latin typeface="Times New Roman" pitchFamily="18" charset="0"/>
              </a:rPr>
              <a:t>R</a:t>
            </a:r>
            <a:r>
              <a:rPr lang="en-US" sz="2000" dirty="0" smtClean="0">
                <a:solidFill>
                  <a:schemeClr val="tx1"/>
                </a:solidFill>
                <a:latin typeface="Times New Roman" pitchFamily="18" charset="0"/>
              </a:rPr>
              <a:t>, </a:t>
            </a:r>
            <a:r>
              <a:rPr lang="en-US" sz="2000" b="1" dirty="0" smtClean="0">
                <a:solidFill>
                  <a:schemeClr val="tx1"/>
                </a:solidFill>
                <a:latin typeface="Times New Roman" pitchFamily="18" charset="0"/>
              </a:rPr>
              <a:t>G</a:t>
            </a:r>
            <a:r>
              <a:rPr lang="en-US" sz="2000" dirty="0" smtClean="0">
                <a:solidFill>
                  <a:schemeClr val="tx1"/>
                </a:solidFill>
                <a:latin typeface="Times New Roman" pitchFamily="18" charset="0"/>
              </a:rPr>
              <a:t>, and </a:t>
            </a:r>
            <a:r>
              <a:rPr lang="en-US" sz="2000" b="1" dirty="0" smtClean="0">
                <a:solidFill>
                  <a:schemeClr val="tx1"/>
                </a:solidFill>
                <a:latin typeface="Times New Roman" pitchFamily="18" charset="0"/>
              </a:rPr>
              <a:t>B</a:t>
            </a:r>
            <a:r>
              <a:rPr lang="en-US" sz="2000" dirty="0" smtClean="0">
                <a:solidFill>
                  <a:schemeClr val="tx1"/>
                </a:solidFill>
                <a:latin typeface="Times New Roman" pitchFamily="18" charset="0"/>
              </a:rPr>
              <a:t> bands:</a:t>
            </a:r>
            <a:endParaRPr lang="en-US" sz="2000" i="1" dirty="0">
              <a:solidFill>
                <a:schemeClr val="tx1"/>
              </a:solidFill>
              <a:latin typeface="Times New Roman" pitchFamily="18" charset="0"/>
            </a:endParaRPr>
          </a:p>
        </p:txBody>
      </p:sp>
      <p:sp>
        <p:nvSpPr>
          <p:cNvPr id="5" name="TextBox 4"/>
          <p:cNvSpPr txBox="1"/>
          <p:nvPr/>
        </p:nvSpPr>
        <p:spPr>
          <a:xfrm>
            <a:off x="381000" y="5971401"/>
            <a:ext cx="5486400" cy="276999"/>
          </a:xfrm>
          <a:prstGeom prst="rect">
            <a:avLst/>
          </a:prstGeom>
          <a:noFill/>
        </p:spPr>
        <p:txBody>
          <a:bodyPr wrap="square" rtlCol="0">
            <a:spAutoFit/>
          </a:bodyPr>
          <a:lstStyle/>
          <a:p>
            <a:r>
              <a:rPr lang="en-US" sz="1200" baseline="30000" dirty="0" smtClean="0">
                <a:latin typeface="Times New Roman" panose="02020603050405020304" pitchFamily="18" charset="0"/>
                <a:cs typeface="Times New Roman" panose="02020603050405020304" pitchFamily="18" charset="0"/>
              </a:rPr>
              <a:t>1 </a:t>
            </a:r>
            <a:r>
              <a:rPr lang="en-US" sz="1200" dirty="0" smtClean="0">
                <a:latin typeface="Times New Roman" panose="02020603050405020304" pitchFamily="18" charset="0"/>
                <a:cs typeface="Times New Roman" panose="02020603050405020304" pitchFamily="18" charset="0"/>
              </a:rPr>
              <a:t>National </a:t>
            </a:r>
            <a:r>
              <a:rPr lang="en-US" sz="1200" dirty="0">
                <a:latin typeface="Times New Roman" panose="02020603050405020304" pitchFamily="18" charset="0"/>
                <a:cs typeface="Times New Roman" panose="02020603050405020304" pitchFamily="18" charset="0"/>
              </a:rPr>
              <a:t>Television System Committee, 1953, http://en.wikipedia.org/wiki/NTSC</a:t>
            </a:r>
            <a:endParaRPr lang="en-US" sz="1200" baseline="30000" dirty="0">
              <a:latin typeface="Times New Roman" panose="02020603050405020304" pitchFamily="18" charset="0"/>
              <a:cs typeface="Times New Roman" panose="02020603050405020304" pitchFamily="18" charset="0"/>
            </a:endParaRPr>
          </a:p>
        </p:txBody>
      </p:sp>
      <p:cxnSp>
        <p:nvCxnSpPr>
          <p:cNvPr id="7" name="Straight Connector 6"/>
          <p:cNvCxnSpPr/>
          <p:nvPr/>
        </p:nvCxnSpPr>
        <p:spPr bwMode="auto">
          <a:xfrm>
            <a:off x="381000" y="5962650"/>
            <a:ext cx="152400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p:cNvSpPr txBox="1"/>
          <p:nvPr/>
        </p:nvSpPr>
        <p:spPr>
          <a:xfrm>
            <a:off x="762000" y="4510027"/>
            <a:ext cx="7391400" cy="707886"/>
          </a:xfrm>
          <a:prstGeom prst="rect">
            <a:avLst/>
          </a:prstGeom>
          <a:noFill/>
        </p:spPr>
        <p:txBody>
          <a:bodyPr wrap="square" rtlCol="0">
            <a:spAutoFit/>
          </a:bodyPr>
          <a:lstStyle/>
          <a:p>
            <a:r>
              <a:rPr lang="nn-NO" sz="2000" dirty="0">
                <a:solidFill>
                  <a:schemeClr val="tx1"/>
                </a:solidFill>
                <a:latin typeface="Bitstream Vera Sans Mono" panose="020B0609030804020204" pitchFamily="49" charset="0"/>
                <a:cs typeface="Courier New" panose="02070309020205020404" pitchFamily="49" charset="0"/>
              </a:rPr>
              <a:t>L = uint8(sum(bsxfun(@times,double(I</a:t>
            </a:r>
            <a:r>
              <a:rPr lang="nn-NO" sz="2000" dirty="0" smtClean="0">
                <a:solidFill>
                  <a:schemeClr val="tx1"/>
                </a:solidFill>
                <a:latin typeface="Bitstream Vera Sans Mono" panose="020B0609030804020204" pitchFamily="49" charset="0"/>
                <a:cs typeface="Courier New" panose="02070309020205020404" pitchFamily="49" charset="0"/>
              </a:rPr>
              <a:t>),...</a:t>
            </a:r>
          </a:p>
          <a:p>
            <a:r>
              <a:rPr lang="nn-NO" sz="2000" dirty="0" smtClean="0">
                <a:solidFill>
                  <a:schemeClr val="tx1"/>
                </a:solidFill>
                <a:latin typeface="Bitstream Vera Sans Mono" panose="020B0609030804020204" pitchFamily="49" charset="0"/>
                <a:cs typeface="Courier New" panose="02070309020205020404" pitchFamily="49" charset="0"/>
              </a:rPr>
              <a:t>    reshape</a:t>
            </a:r>
            <a:r>
              <a:rPr lang="nn-NO" sz="2000" dirty="0">
                <a:solidFill>
                  <a:schemeClr val="tx1"/>
                </a:solidFill>
                <a:latin typeface="Bitstream Vera Sans Mono" panose="020B0609030804020204" pitchFamily="49" charset="0"/>
                <a:cs typeface="Courier New" panose="02070309020205020404" pitchFamily="49" charset="0"/>
              </a:rPr>
              <a:t>([0.299 0.587 0.114],[1 1 3])),3));</a:t>
            </a:r>
            <a:endParaRPr lang="en-US" sz="2000" dirty="0">
              <a:solidFill>
                <a:schemeClr val="tx1"/>
              </a:solidFill>
              <a:latin typeface="Bitstream Vera Sans Mono" panose="020B0609030804020204" pitchFamily="49" charset="0"/>
              <a:cs typeface="Courier New" panose="02070309020205020404" pitchFamily="49" charset="0"/>
            </a:endParaRPr>
          </a:p>
        </p:txBody>
      </p:sp>
      <p:sp>
        <p:nvSpPr>
          <p:cNvPr id="18" name="Text Box 6"/>
          <p:cNvSpPr txBox="1">
            <a:spLocks noChangeArrowheads="1"/>
          </p:cNvSpPr>
          <p:nvPr/>
        </p:nvSpPr>
        <p:spPr bwMode="auto">
          <a:xfrm>
            <a:off x="419100" y="5314890"/>
            <a:ext cx="82677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smtClean="0">
                <a:solidFill>
                  <a:schemeClr val="tx1"/>
                </a:solidFill>
                <a:latin typeface="Times New Roman" pitchFamily="18" charset="0"/>
              </a:rPr>
              <a:t>but it is not obvious how it does. That is explained on the next slide.</a:t>
            </a:r>
            <a:endParaRPr lang="en-US" sz="2000" i="1" dirty="0">
              <a:solidFill>
                <a:schemeClr val="tx1"/>
              </a:solidFill>
              <a:latin typeface="Times New Roman" pitchFamily="18" charset="0"/>
            </a:endParaRPr>
          </a:p>
        </p:txBody>
      </p:sp>
      <p:sp>
        <p:nvSpPr>
          <p:cNvPr id="14" name="Text Box 9"/>
          <p:cNvSpPr txBox="1">
            <a:spLocks noChangeArrowheads="1"/>
          </p:cNvSpPr>
          <p:nvPr/>
        </p:nvSpPr>
        <p:spPr bwMode="auto">
          <a:xfrm>
            <a:off x="4419600" y="990600"/>
            <a:ext cx="4343400" cy="707886"/>
          </a:xfrm>
          <a:prstGeom prst="rect">
            <a:avLst/>
          </a:prstGeom>
          <a:solidFill>
            <a:srgbClr val="FFFFCC"/>
          </a:solidFill>
          <a:ln>
            <a:noFill/>
          </a:ln>
          <a:effectLst>
            <a:outerShdw blurRad="63500" dist="63500" dir="8100000" algn="ctr" rotWithShape="0">
              <a:schemeClr val="tx1">
                <a:alpha val="50000"/>
              </a:scheme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smtClean="0">
                <a:solidFill>
                  <a:schemeClr val="tx1"/>
                </a:solidFill>
                <a:latin typeface="Comic Sans MS" pitchFamily="66" charset="0"/>
              </a:rPr>
              <a:t>How to extract a monochrome intensity image from a color image.</a:t>
            </a:r>
            <a:endParaRPr lang="en-US" sz="2000" dirty="0">
              <a:solidFill>
                <a:schemeClr val="tx1"/>
              </a:solidFill>
              <a:latin typeface="Comic Sans MS" pitchFamily="66" charset="0"/>
            </a:endParaRPr>
          </a:p>
        </p:txBody>
      </p:sp>
    </p:spTree>
    <p:extLst>
      <p:ext uri="{BB962C8B-B14F-4D97-AF65-F5344CB8AC3E}">
        <p14:creationId xmlns:p14="http://schemas.microsoft.com/office/powerpoint/2010/main" val="21655798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381000" y="1066800"/>
            <a:ext cx="8305800" cy="723900"/>
          </a:xfrm>
        </p:spPr>
        <p:txBody>
          <a:bodyPr/>
          <a:lstStyle/>
          <a:p>
            <a:r>
              <a:rPr lang="en-US" sz="3200" dirty="0" smtClean="0"/>
              <a:t>Computing the Luminance Image in Matlab</a:t>
            </a:r>
          </a:p>
        </p:txBody>
      </p:sp>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22</a:t>
            </a:fld>
            <a:endParaRPr lang="en-US" dirty="0"/>
          </a:p>
        </p:txBody>
      </p:sp>
      <p:sp>
        <p:nvSpPr>
          <p:cNvPr id="14" name="TextBox 13"/>
          <p:cNvSpPr txBox="1"/>
          <p:nvPr/>
        </p:nvSpPr>
        <p:spPr>
          <a:xfrm>
            <a:off x="895350" y="2221818"/>
            <a:ext cx="6496050" cy="400110"/>
          </a:xfrm>
          <a:prstGeom prst="rect">
            <a:avLst/>
          </a:prstGeom>
          <a:noFill/>
        </p:spPr>
        <p:txBody>
          <a:bodyPr wrap="square" rtlCol="0">
            <a:spAutoFit/>
          </a:bodyPr>
          <a:lstStyle/>
          <a:p>
            <a:r>
              <a:rPr lang="nn-NO" sz="2000" dirty="0" smtClean="0">
                <a:solidFill>
                  <a:schemeClr val="tx1"/>
                </a:solidFill>
                <a:latin typeface="Bitstream Vera Sans Mono" panose="020B0609030804020204" pitchFamily="49" charset="0"/>
                <a:cs typeface="Courier New" panose="02070309020205020404" pitchFamily="49" charset="0"/>
              </a:rPr>
              <a:t>w = reshape</a:t>
            </a:r>
            <a:r>
              <a:rPr lang="nn-NO" sz="2000" dirty="0">
                <a:solidFill>
                  <a:schemeClr val="tx1"/>
                </a:solidFill>
                <a:latin typeface="Bitstream Vera Sans Mono" panose="020B0609030804020204" pitchFamily="49" charset="0"/>
                <a:cs typeface="Courier New" panose="02070309020205020404" pitchFamily="49" charset="0"/>
              </a:rPr>
              <a:t>([0.299 0.587 0.114],[1 1 3</a:t>
            </a:r>
            <a:r>
              <a:rPr lang="nn-NO" sz="2000" dirty="0" smtClean="0">
                <a:solidFill>
                  <a:schemeClr val="tx1"/>
                </a:solidFill>
                <a:latin typeface="Bitstream Vera Sans Mono" panose="020B0609030804020204" pitchFamily="49" charset="0"/>
                <a:cs typeface="Courier New" panose="02070309020205020404" pitchFamily="49" charset="0"/>
              </a:rPr>
              <a:t>]);</a:t>
            </a:r>
            <a:endParaRPr lang="en-US" sz="2000" dirty="0">
              <a:solidFill>
                <a:schemeClr val="tx1"/>
              </a:solidFill>
              <a:latin typeface="Bitstream Vera Sans Mono" panose="020B0609030804020204" pitchFamily="49" charset="0"/>
              <a:cs typeface="Courier New" panose="02070309020205020404" pitchFamily="49" charset="0"/>
            </a:endParaRPr>
          </a:p>
        </p:txBody>
      </p:sp>
      <p:sp>
        <p:nvSpPr>
          <p:cNvPr id="15" name="Text Box 6"/>
          <p:cNvSpPr txBox="1">
            <a:spLocks noChangeArrowheads="1"/>
          </p:cNvSpPr>
          <p:nvPr/>
        </p:nvSpPr>
        <p:spPr bwMode="auto">
          <a:xfrm>
            <a:off x="381000" y="1806204"/>
            <a:ext cx="82677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smtClean="0">
                <a:solidFill>
                  <a:schemeClr val="tx1"/>
                </a:solidFill>
                <a:latin typeface="Times New Roman" pitchFamily="18" charset="0"/>
              </a:rPr>
              <a:t>The first steps are to create a 1 </a:t>
            </a:r>
            <a:r>
              <a:rPr lang="en-US" sz="2000" dirty="0" smtClean="0">
                <a:solidFill>
                  <a:schemeClr val="tx1"/>
                </a:solidFill>
                <a:latin typeface="Times New Roman" pitchFamily="18" charset="0"/>
                <a:sym typeface="Symbol"/>
              </a:rPr>
              <a:t> 1  3 matrix (vector) containing the weights </a:t>
            </a:r>
            <a:endParaRPr lang="en-US" sz="2000" i="1" dirty="0">
              <a:solidFill>
                <a:schemeClr val="tx1"/>
              </a:solidFill>
              <a:latin typeface="Times New Roman" pitchFamily="18" charset="0"/>
            </a:endParaRPr>
          </a:p>
        </p:txBody>
      </p:sp>
      <p:sp>
        <p:nvSpPr>
          <p:cNvPr id="16" name="Text Box 6"/>
          <p:cNvSpPr txBox="1">
            <a:spLocks noChangeArrowheads="1"/>
          </p:cNvSpPr>
          <p:nvPr/>
        </p:nvSpPr>
        <p:spPr bwMode="auto">
          <a:xfrm>
            <a:off x="381000" y="2637432"/>
            <a:ext cx="8153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smtClean="0">
                <a:solidFill>
                  <a:schemeClr val="tx1"/>
                </a:solidFill>
                <a:latin typeface="Times New Roman" pitchFamily="18" charset="0"/>
              </a:rPr>
              <a:t>and to convert the </a:t>
            </a:r>
            <a:r>
              <a:rPr lang="en-US" sz="2000" dirty="0" smtClean="0">
                <a:solidFill>
                  <a:schemeClr val="tx1"/>
                </a:solidFill>
                <a:latin typeface="Bitstream Vera Sans Mono" panose="020B0609030804020204" pitchFamily="49" charset="0"/>
                <a:cs typeface="Courier New" panose="02070309020205020404" pitchFamily="49" charset="0"/>
              </a:rPr>
              <a:t>uint8</a:t>
            </a:r>
            <a:r>
              <a:rPr lang="en-US" sz="2000" dirty="0" smtClean="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mj-lt"/>
                <a:cs typeface="Courier New" panose="02070309020205020404" pitchFamily="49" charset="0"/>
              </a:rPr>
              <a:t>3-band image, </a:t>
            </a:r>
            <a:r>
              <a:rPr lang="en-US" sz="2000" dirty="0" smtClean="0">
                <a:solidFill>
                  <a:schemeClr val="tx1"/>
                </a:solidFill>
                <a:latin typeface="Bitstream Vera Sans Mono" panose="020B0609030804020204" pitchFamily="49" charset="0"/>
                <a:cs typeface="Courier New" panose="02070309020205020404" pitchFamily="49" charset="0"/>
              </a:rPr>
              <a:t>I</a:t>
            </a:r>
            <a:r>
              <a:rPr lang="en-US" sz="2000" dirty="0" smtClean="0">
                <a:solidFill>
                  <a:schemeClr val="tx1"/>
                </a:solidFill>
                <a:latin typeface="Times New Roman" panose="02020603050405020304" pitchFamily="18" charset="0"/>
                <a:cs typeface="Times New Roman" panose="02020603050405020304" pitchFamily="18" charset="0"/>
              </a:rPr>
              <a:t>, to class double,</a:t>
            </a:r>
            <a:r>
              <a:rPr lang="en-US" sz="2000" dirty="0" smtClean="0">
                <a:solidFill>
                  <a:schemeClr val="tx1"/>
                </a:solidFill>
                <a:latin typeface="Times New Roman" pitchFamily="18" charset="0"/>
              </a:rPr>
              <a:t> </a:t>
            </a:r>
            <a:endParaRPr lang="en-US" sz="2000" i="1" dirty="0">
              <a:solidFill>
                <a:schemeClr val="tx1"/>
              </a:solidFill>
              <a:latin typeface="Times New Roman" pitchFamily="18" charset="0"/>
            </a:endParaRPr>
          </a:p>
        </p:txBody>
      </p:sp>
      <p:sp>
        <p:nvSpPr>
          <p:cNvPr id="17" name="Text Box 6"/>
          <p:cNvSpPr txBox="1">
            <a:spLocks noChangeArrowheads="1"/>
          </p:cNvSpPr>
          <p:nvPr/>
        </p:nvSpPr>
        <p:spPr bwMode="auto">
          <a:xfrm>
            <a:off x="438150" y="3468660"/>
            <a:ext cx="8153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nn-NO" sz="2000" dirty="0" smtClean="0">
                <a:solidFill>
                  <a:schemeClr val="tx1"/>
                </a:solidFill>
                <a:latin typeface="Bitstream Vera Sans Mono" panose="020B0609030804020204" pitchFamily="49" charset="0"/>
                <a:cs typeface="Courier New" panose="02070309020205020404" pitchFamily="49" charset="0"/>
              </a:rPr>
              <a:t>bsxfun</a:t>
            </a:r>
            <a:r>
              <a:rPr lang="en-US" sz="2000" dirty="0" smtClean="0">
                <a:solidFill>
                  <a:schemeClr val="tx1"/>
                </a:solidFill>
                <a:latin typeface="Times New Roman" pitchFamily="18" charset="0"/>
              </a:rPr>
              <a:t> combines image </a:t>
            </a:r>
            <a:r>
              <a:rPr lang="nn-NO" sz="2000" dirty="0" smtClean="0">
                <a:solidFill>
                  <a:schemeClr val="tx1"/>
                </a:solidFill>
                <a:latin typeface="Bitstream Vera Sans Mono" panose="020B0609030804020204" pitchFamily="49" charset="0"/>
                <a:cs typeface="Courier New" panose="02070309020205020404" pitchFamily="49" charset="0"/>
              </a:rPr>
              <a:t>J</a:t>
            </a:r>
            <a:r>
              <a:rPr lang="nn-NO" sz="2000" dirty="0" smtClean="0">
                <a:solidFill>
                  <a:schemeClr val="tx1"/>
                </a:solidFill>
                <a:latin typeface="Times New Roman" panose="02020603050405020304" pitchFamily="18" charset="0"/>
                <a:cs typeface="Times New Roman" panose="02020603050405020304" pitchFamily="18" charset="0"/>
              </a:rPr>
              <a:t> and vector </a:t>
            </a:r>
            <a:r>
              <a:rPr lang="nn-NO" sz="2000" dirty="0">
                <a:solidFill>
                  <a:schemeClr val="tx1"/>
                </a:solidFill>
                <a:latin typeface="Bitstream Vera Sans Mono" panose="020B0609030804020204" pitchFamily="49" charset="0"/>
                <a:cs typeface="Courier New" panose="02070309020205020404" pitchFamily="49" charset="0"/>
              </a:rPr>
              <a:t>w</a:t>
            </a:r>
            <a:r>
              <a:rPr lang="en-US" sz="2000" dirty="0" smtClean="0">
                <a:solidFill>
                  <a:schemeClr val="tx1"/>
                </a:solidFill>
                <a:latin typeface="Times New Roman" pitchFamily="18" charset="0"/>
              </a:rPr>
              <a:t> using </a:t>
            </a:r>
            <a:r>
              <a:rPr lang="nn-NO" sz="2000" dirty="0" smtClean="0">
                <a:solidFill>
                  <a:schemeClr val="tx1"/>
                </a:solidFill>
                <a:latin typeface="Bitstream Vera Sans Mono" panose="020B0609030804020204" pitchFamily="49" charset="0"/>
                <a:cs typeface="Courier New" panose="02070309020205020404" pitchFamily="49" charset="0"/>
              </a:rPr>
              <a:t>@times</a:t>
            </a:r>
            <a:r>
              <a:rPr lang="nn-NO" sz="2000" dirty="0" smtClean="0">
                <a:solidFill>
                  <a:schemeClr val="tx1"/>
                </a:solidFill>
                <a:latin typeface="Times New Roman" panose="02020603050405020304" pitchFamily="18" charset="0"/>
                <a:cs typeface="Times New Roman" panose="02020603050405020304" pitchFamily="18" charset="0"/>
              </a:rPr>
              <a:t>, a multiplication operator.  Effectively, it makes an image, </a:t>
            </a:r>
            <a:r>
              <a:rPr lang="nn-NO" sz="2000" dirty="0" smtClean="0">
                <a:solidFill>
                  <a:schemeClr val="tx1"/>
                </a:solidFill>
                <a:latin typeface="Bitstream Vera Sans Mono" panose="020B0609030804020204" pitchFamily="49" charset="0"/>
                <a:cs typeface="Courier New" panose="02070309020205020404" pitchFamily="49" charset="0"/>
              </a:rPr>
              <a:t>W</a:t>
            </a:r>
            <a:r>
              <a:rPr lang="nn-NO" sz="2000" dirty="0" smtClean="0">
                <a:solidFill>
                  <a:schemeClr val="tx1"/>
                </a:solidFill>
                <a:latin typeface="Times New Roman" panose="02020603050405020304" pitchFamily="18" charset="0"/>
                <a:cs typeface="Times New Roman" panose="02020603050405020304" pitchFamily="18" charset="0"/>
              </a:rPr>
              <a:t>, the same size as </a:t>
            </a:r>
            <a:r>
              <a:rPr lang="nn-NO" sz="2000" dirty="0" smtClean="0">
                <a:solidFill>
                  <a:schemeClr val="tx1"/>
                </a:solidFill>
                <a:latin typeface="Bitstream Vera Sans Mono" panose="020B0609030804020204" pitchFamily="49" charset="0"/>
                <a:cs typeface="Courier New" panose="02070309020205020404" pitchFamily="49" charset="0"/>
              </a:rPr>
              <a:t>J</a:t>
            </a:r>
            <a:r>
              <a:rPr lang="nn-NO" sz="2000" dirty="0" smtClean="0">
                <a:solidFill>
                  <a:schemeClr val="tx1"/>
                </a:solidFill>
                <a:latin typeface="Times New Roman" panose="02020603050405020304" pitchFamily="18" charset="0"/>
                <a:cs typeface="Times New Roman" panose="02020603050405020304" pitchFamily="18" charset="0"/>
              </a:rPr>
              <a:t> with a copy of </a:t>
            </a:r>
            <a:r>
              <a:rPr lang="nn-NO" sz="2000" dirty="0">
                <a:solidFill>
                  <a:schemeClr val="tx1"/>
                </a:solidFill>
                <a:latin typeface="Bitstream Vera Sans Mono" panose="020B0609030804020204" pitchFamily="49" charset="0"/>
                <a:cs typeface="Courier New" panose="02070309020205020404" pitchFamily="49" charset="0"/>
              </a:rPr>
              <a:t>w</a:t>
            </a:r>
            <a:r>
              <a:rPr lang="en-US" sz="2000" dirty="0">
                <a:solidFill>
                  <a:schemeClr val="tx1"/>
                </a:solidFill>
                <a:latin typeface="Times New Roman" pitchFamily="18" charset="0"/>
              </a:rPr>
              <a:t> </a:t>
            </a:r>
            <a:r>
              <a:rPr lang="en-US" sz="2000" dirty="0" smtClean="0">
                <a:solidFill>
                  <a:schemeClr val="tx1"/>
                </a:solidFill>
                <a:latin typeface="Times New Roman" pitchFamily="18" charset="0"/>
              </a:rPr>
              <a:t>in every pixel location. Then it multiplies the 2 images together pointwise.</a:t>
            </a:r>
            <a:endParaRPr lang="en-US" sz="2000" i="1" dirty="0">
              <a:solidFill>
                <a:schemeClr val="tx1"/>
              </a:solidFill>
              <a:latin typeface="Times New Roman" pitchFamily="18" charset="0"/>
            </a:endParaRPr>
          </a:p>
        </p:txBody>
      </p:sp>
      <p:sp>
        <p:nvSpPr>
          <p:cNvPr id="19" name="TextBox 18"/>
          <p:cNvSpPr txBox="1"/>
          <p:nvPr/>
        </p:nvSpPr>
        <p:spPr>
          <a:xfrm>
            <a:off x="895350" y="3053046"/>
            <a:ext cx="2514600" cy="400110"/>
          </a:xfrm>
          <a:prstGeom prst="rect">
            <a:avLst/>
          </a:prstGeom>
          <a:noFill/>
        </p:spPr>
        <p:txBody>
          <a:bodyPr wrap="square" rtlCol="0">
            <a:spAutoFit/>
          </a:bodyPr>
          <a:lstStyle/>
          <a:p>
            <a:r>
              <a:rPr lang="nn-NO" sz="2000" dirty="0" smtClean="0">
                <a:solidFill>
                  <a:schemeClr val="tx1"/>
                </a:solidFill>
                <a:latin typeface="Bitstream Vera Sans Mono" panose="020B0609030804020204" pitchFamily="49" charset="0"/>
                <a:cs typeface="Courier New" panose="02070309020205020404" pitchFamily="49" charset="0"/>
              </a:rPr>
              <a:t>J = double(I);</a:t>
            </a:r>
            <a:endParaRPr lang="en-US" sz="2000" dirty="0">
              <a:solidFill>
                <a:schemeClr val="tx1"/>
              </a:solidFill>
              <a:latin typeface="Bitstream Vera Sans Mono" panose="020B0609030804020204" pitchFamily="49" charset="0"/>
              <a:cs typeface="Courier New" panose="02070309020205020404" pitchFamily="49" charset="0"/>
            </a:endParaRPr>
          </a:p>
        </p:txBody>
      </p:sp>
      <p:sp>
        <p:nvSpPr>
          <p:cNvPr id="21" name="TextBox 20"/>
          <p:cNvSpPr txBox="1"/>
          <p:nvPr/>
        </p:nvSpPr>
        <p:spPr>
          <a:xfrm>
            <a:off x="895350" y="4499827"/>
            <a:ext cx="5029200" cy="400110"/>
          </a:xfrm>
          <a:prstGeom prst="rect">
            <a:avLst/>
          </a:prstGeom>
          <a:noFill/>
        </p:spPr>
        <p:txBody>
          <a:bodyPr wrap="square" rtlCol="0">
            <a:spAutoFit/>
          </a:bodyPr>
          <a:lstStyle/>
          <a:p>
            <a:r>
              <a:rPr lang="nn-NO" sz="2000" dirty="0" smtClean="0">
                <a:solidFill>
                  <a:schemeClr val="tx1"/>
                </a:solidFill>
                <a:latin typeface="Bitstream Vera Sans Mono" panose="020B0609030804020204" pitchFamily="49" charset="0"/>
                <a:cs typeface="Courier New" panose="02070309020205020404" pitchFamily="49" charset="0"/>
              </a:rPr>
              <a:t>T = bsxfun</a:t>
            </a:r>
            <a:r>
              <a:rPr lang="nn-NO" sz="2000" dirty="0">
                <a:solidFill>
                  <a:schemeClr val="tx1"/>
                </a:solidFill>
                <a:latin typeface="Bitstream Vera Sans Mono" panose="020B0609030804020204" pitchFamily="49" charset="0"/>
                <a:cs typeface="Courier New" panose="02070309020205020404" pitchFamily="49" charset="0"/>
              </a:rPr>
              <a:t>(@</a:t>
            </a:r>
            <a:r>
              <a:rPr lang="nn-NO" sz="2000" dirty="0" smtClean="0">
                <a:solidFill>
                  <a:schemeClr val="tx1"/>
                </a:solidFill>
                <a:latin typeface="Bitstream Vera Sans Mono" panose="020B0609030804020204" pitchFamily="49" charset="0"/>
                <a:cs typeface="Courier New" panose="02070309020205020404" pitchFamily="49" charset="0"/>
              </a:rPr>
              <a:t>times,J,w);</a:t>
            </a:r>
            <a:endParaRPr lang="en-US" sz="2000" dirty="0">
              <a:solidFill>
                <a:schemeClr val="tx1"/>
              </a:solidFill>
              <a:latin typeface="Bitstream Vera Sans Mono" panose="020B0609030804020204" pitchFamily="49" charset="0"/>
              <a:cs typeface="Courier New" panose="02070309020205020404" pitchFamily="49" charset="0"/>
            </a:endParaRPr>
          </a:p>
        </p:txBody>
      </p:sp>
      <p:sp>
        <p:nvSpPr>
          <p:cNvPr id="22" name="Text Box 6"/>
          <p:cNvSpPr txBox="1">
            <a:spLocks noChangeArrowheads="1"/>
          </p:cNvSpPr>
          <p:nvPr/>
        </p:nvSpPr>
        <p:spPr bwMode="auto">
          <a:xfrm>
            <a:off x="381000" y="4915441"/>
            <a:ext cx="8153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smtClean="0">
                <a:solidFill>
                  <a:schemeClr val="tx1"/>
                </a:solidFill>
                <a:latin typeface="Bitstream Vera Sans Mono" panose="020B0609030804020204" pitchFamily="49" charset="0"/>
                <a:cs typeface="Courier New" panose="02070309020205020404" pitchFamily="49" charset="0"/>
              </a:rPr>
              <a:t>T</a:t>
            </a:r>
            <a:r>
              <a:rPr lang="en-US" sz="1000" dirty="0" smtClean="0">
                <a:solidFill>
                  <a:schemeClr val="tx1"/>
                </a:solidFill>
                <a:latin typeface="Times New Roman" pitchFamily="18" charset="0"/>
              </a:rPr>
              <a:t>  </a:t>
            </a:r>
            <a:r>
              <a:rPr lang="en-US" sz="2000" dirty="0" smtClean="0">
                <a:solidFill>
                  <a:schemeClr val="tx1"/>
                </a:solidFill>
                <a:latin typeface="Times New Roman" pitchFamily="18" charset="0"/>
              </a:rPr>
              <a:t>has bands  0.299</a:t>
            </a:r>
            <a:r>
              <a:rPr lang="en-US" sz="2000" dirty="0" smtClean="0">
                <a:solidFill>
                  <a:schemeClr val="tx1"/>
                </a:solidFill>
                <a:latin typeface="Bitstream Vera Sans Mono" panose="020B0609030804020204" pitchFamily="49" charset="0"/>
              </a:rPr>
              <a:t>R</a:t>
            </a:r>
            <a:r>
              <a:rPr lang="en-US" sz="2000" dirty="0" smtClean="0">
                <a:solidFill>
                  <a:schemeClr val="tx1"/>
                </a:solidFill>
                <a:latin typeface="Times New Roman" pitchFamily="18" charset="0"/>
              </a:rPr>
              <a:t>, 0.587</a:t>
            </a:r>
            <a:r>
              <a:rPr lang="en-US" sz="2000" dirty="0" smtClean="0">
                <a:solidFill>
                  <a:schemeClr val="tx1"/>
                </a:solidFill>
                <a:latin typeface="Bitstream Vera Sans Mono" panose="020B0609030804020204" pitchFamily="49" charset="0"/>
              </a:rPr>
              <a:t>G</a:t>
            </a:r>
            <a:r>
              <a:rPr lang="en-US" sz="2000" dirty="0" smtClean="0">
                <a:solidFill>
                  <a:schemeClr val="tx1"/>
                </a:solidFill>
                <a:latin typeface="Times New Roman" pitchFamily="18" charset="0"/>
              </a:rPr>
              <a:t>, and 0.144</a:t>
            </a:r>
            <a:r>
              <a:rPr lang="en-US" sz="2000" dirty="0" smtClean="0">
                <a:solidFill>
                  <a:schemeClr val="tx1"/>
                </a:solidFill>
                <a:latin typeface="Bitstream Vera Sans Mono" panose="020B0609030804020204" pitchFamily="49" charset="0"/>
              </a:rPr>
              <a:t>B</a:t>
            </a:r>
            <a:r>
              <a:rPr lang="en-US" sz="2000" dirty="0" smtClean="0">
                <a:solidFill>
                  <a:schemeClr val="tx1"/>
                </a:solidFill>
                <a:latin typeface="Times New Roman" pitchFamily="18" charset="0"/>
              </a:rPr>
              <a:t>, which are then summed and converted (rounded) to class </a:t>
            </a:r>
            <a:r>
              <a:rPr lang="en-US" sz="2000" dirty="0" smtClean="0">
                <a:solidFill>
                  <a:schemeClr val="tx1"/>
                </a:solidFill>
                <a:latin typeface="Bitstream Vera Sans Mono" panose="020B0609030804020204" pitchFamily="49" charset="0"/>
                <a:cs typeface="Courier New" panose="02070309020205020404" pitchFamily="49" charset="0"/>
              </a:rPr>
              <a:t>uint8</a:t>
            </a:r>
            <a:r>
              <a:rPr lang="en-US" sz="2000" dirty="0" smtClean="0">
                <a:solidFill>
                  <a:schemeClr val="tx1"/>
                </a:solidFill>
                <a:latin typeface="Times New Roman" pitchFamily="18" charset="0"/>
              </a:rPr>
              <a:t>.</a:t>
            </a:r>
            <a:endParaRPr lang="en-US" sz="2000" i="1" dirty="0">
              <a:solidFill>
                <a:schemeClr val="tx1"/>
              </a:solidFill>
              <a:latin typeface="Times New Roman" pitchFamily="18" charset="0"/>
            </a:endParaRPr>
          </a:p>
        </p:txBody>
      </p:sp>
      <p:sp>
        <p:nvSpPr>
          <p:cNvPr id="8" name="TextBox 7"/>
          <p:cNvSpPr txBox="1"/>
          <p:nvPr/>
        </p:nvSpPr>
        <p:spPr>
          <a:xfrm>
            <a:off x="895350" y="5638830"/>
            <a:ext cx="3371850" cy="400110"/>
          </a:xfrm>
          <a:prstGeom prst="rect">
            <a:avLst/>
          </a:prstGeom>
          <a:noFill/>
        </p:spPr>
        <p:txBody>
          <a:bodyPr wrap="square" rtlCol="0">
            <a:spAutoFit/>
          </a:bodyPr>
          <a:lstStyle/>
          <a:p>
            <a:r>
              <a:rPr lang="nn-NO" sz="2000" dirty="0">
                <a:solidFill>
                  <a:schemeClr val="tx1"/>
                </a:solidFill>
                <a:latin typeface="Bitstream Vera Sans Mono" panose="020B0609030804020204" pitchFamily="49" charset="0"/>
                <a:cs typeface="Courier New" panose="02070309020205020404" pitchFamily="49" charset="0"/>
              </a:rPr>
              <a:t>L = </a:t>
            </a:r>
            <a:r>
              <a:rPr lang="nn-NO" sz="2000" dirty="0" smtClean="0">
                <a:solidFill>
                  <a:schemeClr val="tx1"/>
                </a:solidFill>
                <a:latin typeface="Bitstream Vera Sans Mono" panose="020B0609030804020204" pitchFamily="49" charset="0"/>
                <a:cs typeface="Courier New" panose="02070309020205020404" pitchFamily="49" charset="0"/>
              </a:rPr>
              <a:t>uint8(sum(T,3));</a:t>
            </a:r>
            <a:endParaRPr lang="en-US" sz="2000" dirty="0">
              <a:solidFill>
                <a:schemeClr val="tx1"/>
              </a:solidFill>
              <a:latin typeface="Bitstream Vera Sans Mono" panose="020B0609030804020204" pitchFamily="49" charset="0"/>
              <a:cs typeface="Courier New" panose="02070309020205020404" pitchFamily="49" charset="0"/>
            </a:endParaRPr>
          </a:p>
        </p:txBody>
      </p:sp>
      <p:sp>
        <p:nvSpPr>
          <p:cNvPr id="18" name="Text Box 9"/>
          <p:cNvSpPr txBox="1">
            <a:spLocks noChangeArrowheads="1"/>
          </p:cNvSpPr>
          <p:nvPr/>
        </p:nvSpPr>
        <p:spPr bwMode="auto">
          <a:xfrm>
            <a:off x="4533900" y="5416153"/>
            <a:ext cx="4152900" cy="707886"/>
          </a:xfrm>
          <a:prstGeom prst="rect">
            <a:avLst/>
          </a:prstGeom>
          <a:solidFill>
            <a:srgbClr val="FFFFCC"/>
          </a:solidFill>
          <a:ln>
            <a:noFill/>
          </a:ln>
          <a:effectLst>
            <a:outerShdw blurRad="50800" dist="63500" dir="13500000" algn="br" rotWithShape="0">
              <a:prstClr val="black">
                <a:alpha val="40000"/>
              </a:prst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smtClean="0">
                <a:solidFill>
                  <a:schemeClr val="tx1"/>
                </a:solidFill>
                <a:latin typeface="Comic Sans MS" pitchFamily="66" charset="0"/>
              </a:rPr>
              <a:t>All the steps are combined into 1 line of code on the previous page.</a:t>
            </a:r>
            <a:endParaRPr lang="en-US" sz="2000" dirty="0">
              <a:solidFill>
                <a:schemeClr val="tx1"/>
              </a:solidFill>
              <a:latin typeface="Comic Sans MS" pitchFamily="66" charset="0"/>
            </a:endParaRPr>
          </a:p>
        </p:txBody>
      </p:sp>
    </p:spTree>
    <p:extLst>
      <p:ext uri="{BB962C8B-B14F-4D97-AF65-F5344CB8AC3E}">
        <p14:creationId xmlns:p14="http://schemas.microsoft.com/office/powerpoint/2010/main" val="2514588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381000" y="987425"/>
            <a:ext cx="8382000" cy="584200"/>
          </a:xfrm>
        </p:spPr>
        <p:txBody>
          <a:bodyPr>
            <a:spAutoFit/>
          </a:bodyPr>
          <a:lstStyle/>
          <a:p>
            <a:r>
              <a:rPr lang="en-US" sz="3200" dirty="0" smtClean="0"/>
              <a:t>Value Histogram</a:t>
            </a:r>
          </a:p>
        </p:txBody>
      </p:sp>
      <p:sp>
        <p:nvSpPr>
          <p:cNvPr id="16390" name="TextBox 1"/>
          <p:cNvSpPr txBox="1">
            <a:spLocks noChangeArrowheads="1"/>
          </p:cNvSpPr>
          <p:nvPr/>
        </p:nvSpPr>
        <p:spPr bwMode="auto">
          <a:xfrm>
            <a:off x="4762500" y="5483225"/>
            <a:ext cx="26114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400" dirty="0"/>
              <a:t>Histogram of the value image. </a:t>
            </a:r>
          </a:p>
        </p:txBody>
      </p:sp>
      <p:sp>
        <p:nvSpPr>
          <p:cNvPr id="13" name="TextBox 12"/>
          <p:cNvSpPr txBox="1"/>
          <p:nvPr/>
        </p:nvSpPr>
        <p:spPr>
          <a:xfrm>
            <a:off x="1090613" y="5483225"/>
            <a:ext cx="1481137" cy="307975"/>
          </a:xfrm>
          <a:prstGeom prst="rect">
            <a:avLst/>
          </a:prstGeom>
          <a:noFill/>
        </p:spPr>
        <p:txBody>
          <a:bodyPr wrap="none">
            <a:spAutoFit/>
          </a:bodyPr>
          <a:lstStyle/>
          <a:p>
            <a:pPr algn="just">
              <a:defRPr/>
            </a:pPr>
            <a:r>
              <a:rPr lang="en-US" sz="1400" dirty="0">
                <a:latin typeface="Arial" pitchFamily="34" charset="0"/>
              </a:rPr>
              <a:t>Value image, </a:t>
            </a:r>
            <a:r>
              <a:rPr lang="en-US" sz="1400" b="1" dirty="0">
                <a:latin typeface="+mj-lt"/>
              </a:rPr>
              <a:t>V</a:t>
            </a:r>
            <a:r>
              <a:rPr lang="en-US" sz="1400" dirty="0">
                <a:latin typeface="+mj-lt"/>
              </a:rPr>
              <a:t>.</a:t>
            </a:r>
            <a:r>
              <a:rPr lang="en-US" sz="1400" dirty="0">
                <a:latin typeface="Arial" pitchFamily="34" charset="0"/>
              </a:rPr>
              <a:t> </a:t>
            </a:r>
          </a:p>
        </p:txBody>
      </p:sp>
      <p:pic>
        <p:nvPicPr>
          <p:cNvPr id="7" name="Picture 6"/>
          <p:cNvPicPr>
            <a:picLocks noChangeAspect="1"/>
          </p:cNvPicPr>
          <p:nvPr/>
        </p:nvPicPr>
        <p:blipFill>
          <a:blip r:embed="rId2"/>
          <a:stretch>
            <a:fillRect/>
          </a:stretch>
        </p:blipFill>
        <p:spPr>
          <a:xfrm>
            <a:off x="3402013" y="1749425"/>
            <a:ext cx="5334000" cy="3657600"/>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3"/>
          <a:stretch>
            <a:fillRect/>
          </a:stretch>
        </p:blipFill>
        <p:spPr>
          <a:xfrm>
            <a:off x="536575" y="1749425"/>
            <a:ext cx="2589213" cy="1738313"/>
          </a:xfrm>
          <a:prstGeom prst="rect">
            <a:avLst/>
          </a:prstGeom>
          <a:ln>
            <a:solidFill>
              <a:schemeClr val="tx1"/>
            </a:solidFill>
          </a:ln>
          <a:effectLst>
            <a:outerShdw blurRad="63500" dist="63500" dir="2700000" algn="tl" rotWithShape="0">
              <a:prstClr val="black">
                <a:alpha val="40000"/>
              </a:prstClr>
            </a:outerShdw>
          </a:effectLst>
        </p:spPr>
      </p:pic>
      <p:pic>
        <p:nvPicPr>
          <p:cNvPr id="16" name="Picture 15"/>
          <p:cNvPicPr>
            <a:picLocks noChangeAspect="1"/>
          </p:cNvPicPr>
          <p:nvPr/>
        </p:nvPicPr>
        <p:blipFill>
          <a:blip r:embed="rId4"/>
          <a:stretch>
            <a:fillRect/>
          </a:stretch>
        </p:blipFill>
        <p:spPr>
          <a:xfrm>
            <a:off x="538163" y="3670300"/>
            <a:ext cx="2587625" cy="1736725"/>
          </a:xfrm>
          <a:prstGeom prst="rect">
            <a:avLst/>
          </a:prstGeom>
          <a:ln>
            <a:solidFill>
              <a:schemeClr val="tx1"/>
            </a:solidFill>
          </a:ln>
          <a:effectLst>
            <a:outerShdw blurRad="63500" dist="63500" dir="2700000" algn="tl" rotWithShape="0">
              <a:prstClr val="black">
                <a:alpha val="40000"/>
              </a:prstClr>
            </a:outerShdw>
          </a:effectLst>
        </p:spPr>
      </p:pic>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a:xfrm>
            <a:off x="381000" y="987425"/>
            <a:ext cx="8382000" cy="584200"/>
          </a:xfrm>
        </p:spPr>
        <p:txBody>
          <a:bodyPr>
            <a:spAutoFit/>
          </a:bodyPr>
          <a:lstStyle/>
          <a:p>
            <a:r>
              <a:rPr lang="en-US" sz="3200" dirty="0" smtClean="0"/>
              <a:t>Luminance Histogram</a:t>
            </a:r>
          </a:p>
        </p:txBody>
      </p:sp>
      <p:sp>
        <p:nvSpPr>
          <p:cNvPr id="17414" name="TextBox 1"/>
          <p:cNvSpPr txBox="1">
            <a:spLocks noChangeArrowheads="1"/>
          </p:cNvSpPr>
          <p:nvPr/>
        </p:nvSpPr>
        <p:spPr bwMode="auto">
          <a:xfrm>
            <a:off x="4568825" y="5483225"/>
            <a:ext cx="300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a:t>Histogram of the luminance image. </a:t>
            </a:r>
          </a:p>
        </p:txBody>
      </p:sp>
      <p:sp>
        <p:nvSpPr>
          <p:cNvPr id="13" name="TextBox 12"/>
          <p:cNvSpPr txBox="1"/>
          <p:nvPr/>
        </p:nvSpPr>
        <p:spPr>
          <a:xfrm>
            <a:off x="868363" y="5483225"/>
            <a:ext cx="1925637" cy="307975"/>
          </a:xfrm>
          <a:prstGeom prst="rect">
            <a:avLst/>
          </a:prstGeom>
          <a:noFill/>
        </p:spPr>
        <p:txBody>
          <a:bodyPr wrap="none">
            <a:spAutoFit/>
          </a:bodyPr>
          <a:lstStyle/>
          <a:p>
            <a:pPr>
              <a:defRPr/>
            </a:pPr>
            <a:r>
              <a:rPr lang="en-US" sz="1400" dirty="0">
                <a:latin typeface="Arial" pitchFamily="34" charset="0"/>
              </a:rPr>
              <a:t>Luminance image, </a:t>
            </a:r>
            <a:r>
              <a:rPr lang="en-US" sz="1400" b="1" dirty="0">
                <a:latin typeface="+mj-lt"/>
              </a:rPr>
              <a:t>L</a:t>
            </a:r>
            <a:r>
              <a:rPr lang="en-US" sz="1400" dirty="0">
                <a:latin typeface="+mj-lt"/>
              </a:rPr>
              <a:t>.</a:t>
            </a:r>
            <a:r>
              <a:rPr lang="en-US" sz="1400" dirty="0">
                <a:latin typeface="Arial" pitchFamily="34" charset="0"/>
              </a:rPr>
              <a:t> </a:t>
            </a:r>
          </a:p>
        </p:txBody>
      </p:sp>
      <p:pic>
        <p:nvPicPr>
          <p:cNvPr id="17" name="Picture 16"/>
          <p:cNvPicPr>
            <a:picLocks noChangeAspect="1"/>
          </p:cNvPicPr>
          <p:nvPr/>
        </p:nvPicPr>
        <p:blipFill>
          <a:blip r:embed="rId2"/>
          <a:stretch>
            <a:fillRect/>
          </a:stretch>
        </p:blipFill>
        <p:spPr>
          <a:xfrm>
            <a:off x="536575" y="1749425"/>
            <a:ext cx="2589213" cy="1738313"/>
          </a:xfrm>
          <a:prstGeom prst="rect">
            <a:avLst/>
          </a:prstGeom>
          <a:ln>
            <a:solidFill>
              <a:schemeClr val="tx1"/>
            </a:solidFill>
          </a:ln>
          <a:effectLst>
            <a:outerShdw blurRad="63500" dist="63500" dir="2700000" algn="tl" rotWithShape="0">
              <a:prstClr val="black">
                <a:alpha val="40000"/>
              </a:prstClr>
            </a:outerShdw>
          </a:effectLst>
        </p:spPr>
      </p:pic>
      <p:pic>
        <p:nvPicPr>
          <p:cNvPr id="18" name="Picture 17"/>
          <p:cNvPicPr>
            <a:picLocks noChangeAspect="1"/>
          </p:cNvPicPr>
          <p:nvPr/>
        </p:nvPicPr>
        <p:blipFill>
          <a:blip r:embed="rId3"/>
          <a:stretch>
            <a:fillRect/>
          </a:stretch>
        </p:blipFill>
        <p:spPr>
          <a:xfrm>
            <a:off x="538163" y="3670300"/>
            <a:ext cx="2587625" cy="1736725"/>
          </a:xfrm>
          <a:prstGeom prst="rect">
            <a:avLst/>
          </a:prstGeom>
          <a:ln>
            <a:solidFill>
              <a:schemeClr val="tx1"/>
            </a:solidFill>
          </a:ln>
          <a:effectLst>
            <a:outerShdw blurRad="63500" dist="63500" dir="2700000" algn="tl" rotWithShape="0">
              <a:prstClr val="black">
                <a:alpha val="40000"/>
              </a:prstClr>
            </a:outerShdw>
          </a:effectLst>
        </p:spPr>
      </p:pic>
      <p:pic>
        <p:nvPicPr>
          <p:cNvPr id="19" name="Picture 18"/>
          <p:cNvPicPr>
            <a:picLocks noChangeAspect="1"/>
          </p:cNvPicPr>
          <p:nvPr/>
        </p:nvPicPr>
        <p:blipFill>
          <a:blip r:embed="rId4"/>
          <a:stretch>
            <a:fillRect/>
          </a:stretch>
        </p:blipFill>
        <p:spPr>
          <a:xfrm>
            <a:off x="3402013" y="1749425"/>
            <a:ext cx="5334000" cy="3657600"/>
          </a:xfrm>
          <a:prstGeom prst="rect">
            <a:avLst/>
          </a:prstGeom>
          <a:effectLst>
            <a:outerShdw blurRad="50800" dist="38100" dir="2700000" algn="tl" rotWithShape="0">
              <a:prstClr val="black">
                <a:alpha val="40000"/>
              </a:prstClr>
            </a:outerShdw>
          </a:effectLst>
        </p:spPr>
      </p:pic>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2" descr="histo_value_vs_avg"/>
          <p:cNvPicPr>
            <a:picLocks noChangeAspect="1" noChangeArrowheads="1"/>
          </p:cNvPicPr>
          <p:nvPr/>
        </p:nvPicPr>
        <p:blipFill>
          <a:blip r:embed="rId2">
            <a:extLst>
              <a:ext uri="{28A0092B-C50C-407E-A947-70E740481C1C}">
                <a14:useLocalDpi xmlns:a14="http://schemas.microsoft.com/office/drawing/2010/main" val="0"/>
              </a:ext>
            </a:extLst>
          </a:blip>
          <a:srcRect l="6557" r="6557"/>
          <a:stretch>
            <a:fillRect/>
          </a:stretch>
        </p:blipFill>
        <p:spPr bwMode="auto">
          <a:xfrm>
            <a:off x="4683125" y="2052638"/>
            <a:ext cx="4240213" cy="3662362"/>
          </a:xfrm>
          <a:prstGeom prst="rect">
            <a:avLst/>
          </a:prstGeom>
          <a:solidFill>
            <a:srgbClr val="FFFF99"/>
          </a:solidFill>
          <a:ln w="9525">
            <a:solidFill>
              <a:schemeClr val="tx1"/>
            </a:solidFill>
            <a:miter lim="800000"/>
            <a:headEnd/>
            <a:tailEnd/>
          </a:ln>
          <a:extLst/>
        </p:spPr>
      </p:pic>
      <p:pic>
        <p:nvPicPr>
          <p:cNvPr id="18438" name="Picture 3" descr="histo_green_gamma_2"/>
          <p:cNvPicPr>
            <a:picLocks noChangeAspect="1" noChangeArrowheads="1"/>
          </p:cNvPicPr>
          <p:nvPr/>
        </p:nvPicPr>
        <p:blipFill>
          <a:blip r:embed="rId3">
            <a:extLst>
              <a:ext uri="{28A0092B-C50C-407E-A947-70E740481C1C}">
                <a14:useLocalDpi xmlns:a14="http://schemas.microsoft.com/office/drawing/2010/main" val="0"/>
              </a:ext>
            </a:extLst>
          </a:blip>
          <a:srcRect l="6557" r="6557"/>
          <a:stretch>
            <a:fillRect/>
          </a:stretch>
        </p:blipFill>
        <p:spPr bwMode="auto">
          <a:xfrm>
            <a:off x="220663" y="2052638"/>
            <a:ext cx="4240212" cy="3662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39" name="Rectangle 4"/>
          <p:cNvSpPr>
            <a:spLocks noGrp="1" noChangeArrowheads="1"/>
          </p:cNvSpPr>
          <p:nvPr>
            <p:ph type="title"/>
          </p:nvPr>
        </p:nvSpPr>
        <p:spPr>
          <a:xfrm>
            <a:off x="381000" y="1143000"/>
            <a:ext cx="8458200" cy="723900"/>
          </a:xfrm>
        </p:spPr>
        <p:txBody>
          <a:bodyPr/>
          <a:lstStyle/>
          <a:p>
            <a:r>
              <a:rPr lang="en-US" sz="2800" dirty="0" smtClean="0"/>
              <a:t>Value Histogram vs. Average of R,G,&amp;B Histograms</a:t>
            </a:r>
          </a:p>
        </p:txBody>
      </p:sp>
      <p:sp>
        <p:nvSpPr>
          <p:cNvPr id="18440" name="Text Box 5"/>
          <p:cNvSpPr txBox="1">
            <a:spLocks noChangeArrowheads="1"/>
          </p:cNvSpPr>
          <p:nvPr/>
        </p:nvSpPr>
        <p:spPr bwMode="auto">
          <a:xfrm>
            <a:off x="1427163" y="5486400"/>
            <a:ext cx="1828800" cy="641350"/>
          </a:xfrm>
          <a:prstGeom prst="rect">
            <a:avLst/>
          </a:prstGeom>
          <a:solidFill>
            <a:srgbClr val="FFFFCC"/>
          </a:solidFill>
          <a:ln>
            <a:noFill/>
          </a:ln>
          <a:effectLst>
            <a:outerShdw blurRad="63500" dist="63500" dir="2700000" algn="tl" rotWithShape="0">
              <a:prstClr val="black">
                <a:alpha val="40000"/>
              </a:prstClr>
            </a:outerShdw>
          </a:effectLst>
          <a:extLst/>
        </p:spPr>
        <p:txBody>
          <a:bodyPr lIns="91429" tIns="45714" rIns="91429" bIns="45714">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R,G,B,&amp;V histograms</a:t>
            </a:r>
          </a:p>
        </p:txBody>
      </p:sp>
      <p:sp>
        <p:nvSpPr>
          <p:cNvPr id="18441" name="Text Box 6"/>
          <p:cNvSpPr txBox="1">
            <a:spLocks noChangeArrowheads="1"/>
          </p:cNvSpPr>
          <p:nvPr/>
        </p:nvSpPr>
        <p:spPr bwMode="auto">
          <a:xfrm>
            <a:off x="5699125" y="5486400"/>
            <a:ext cx="2209800" cy="641350"/>
          </a:xfrm>
          <a:prstGeom prst="rect">
            <a:avLst/>
          </a:prstGeom>
          <a:solidFill>
            <a:srgbClr val="FFFFCC"/>
          </a:solidFill>
          <a:ln>
            <a:noFill/>
          </a:ln>
          <a:effectLst>
            <a:outerShdw blurRad="63500" dist="63500" dir="2700000" algn="tl" rotWithShape="0">
              <a:prstClr val="black">
                <a:alpha val="40000"/>
              </a:prstClr>
            </a:outerShdw>
          </a:effectLst>
          <a:extLst/>
        </p:spPr>
        <p:txBody>
          <a:bodyPr lIns="91429" tIns="45714" rIns="91429" bIns="45714">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1800" dirty="0"/>
              <a:t>V &amp; avg. of R,G,&amp;B histograms</a:t>
            </a:r>
          </a:p>
        </p:txBody>
      </p:sp>
      <p:sp>
        <p:nvSpPr>
          <p:cNvPr id="18442" name="Rectangle 7"/>
          <p:cNvSpPr>
            <a:spLocks noChangeArrowheads="1"/>
          </p:cNvSpPr>
          <p:nvPr/>
        </p:nvSpPr>
        <p:spPr bwMode="auto">
          <a:xfrm>
            <a:off x="5000625" y="2336800"/>
            <a:ext cx="3810000" cy="29718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18443" name="Rectangle 8"/>
          <p:cNvSpPr>
            <a:spLocks noChangeArrowheads="1"/>
          </p:cNvSpPr>
          <p:nvPr/>
        </p:nvSpPr>
        <p:spPr bwMode="auto">
          <a:xfrm>
            <a:off x="536575" y="2338388"/>
            <a:ext cx="3810000" cy="297180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fld id="{FE08DE76-73E9-4CC5-93E4-4A7EB9AC9684}" type="slidenum">
              <a:rPr lang="en-US" smtClean="0"/>
              <a:t>25</a:t>
            </a:fld>
            <a:endParaRPr lang="en-US" dirty="0"/>
          </a:p>
        </p:txBody>
      </p:sp>
      <p:sp>
        <p:nvSpPr>
          <p:cNvPr id="13" name="Text Box 5"/>
          <p:cNvSpPr txBox="1">
            <a:spLocks noChangeArrowheads="1"/>
          </p:cNvSpPr>
          <p:nvPr/>
        </p:nvSpPr>
        <p:spPr bwMode="auto">
          <a:xfrm>
            <a:off x="1600200" y="156865"/>
            <a:ext cx="3048000" cy="923318"/>
          </a:xfrm>
          <a:prstGeom prst="rect">
            <a:avLst/>
          </a:prstGeom>
          <a:solidFill>
            <a:srgbClr val="FFFFCC"/>
          </a:solidFill>
          <a:ln>
            <a:noFill/>
          </a:ln>
          <a:effectLst>
            <a:outerShdw blurRad="63500" dist="63500" dir="2700000" algn="tl" rotWithShape="0">
              <a:prstClr val="black">
                <a:alpha val="40000"/>
              </a:prstClr>
            </a:outerShdw>
          </a:effectLst>
          <a:extLst/>
        </p:spPr>
        <p:txBody>
          <a:bodyPr wrap="square" lIns="91429" tIns="45714" rIns="91429" bIns="45714">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smtClean="0">
                <a:latin typeface="Times New Roman" panose="02020603050405020304" pitchFamily="18" charset="0"/>
                <a:cs typeface="Times New Roman" panose="02020603050405020304" pitchFamily="18" charset="0"/>
              </a:rPr>
              <a:t>The value histogram is </a:t>
            </a:r>
            <a:r>
              <a:rPr lang="en-US" sz="1800" b="1" dirty="0" smtClean="0">
                <a:latin typeface="Times New Roman" panose="02020603050405020304" pitchFamily="18" charset="0"/>
                <a:cs typeface="Times New Roman" panose="02020603050405020304" pitchFamily="18" charset="0"/>
              </a:rPr>
              <a:t>not</a:t>
            </a:r>
            <a:r>
              <a:rPr lang="en-US" sz="1800" dirty="0" smtClean="0">
                <a:latin typeface="Times New Roman" panose="02020603050405020304" pitchFamily="18" charset="0"/>
                <a:cs typeface="Times New Roman" panose="02020603050405020304" pitchFamily="18" charset="0"/>
              </a:rPr>
              <a:t> the average of the three 1-D color intensity histograms. </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57200" y="1066800"/>
            <a:ext cx="8153400" cy="723900"/>
          </a:xfrm>
        </p:spPr>
        <p:txBody>
          <a:bodyPr/>
          <a:lstStyle/>
          <a:p>
            <a:r>
              <a:rPr lang="en-US" sz="3200" dirty="0" smtClean="0"/>
              <a:t>Multi-Band Histogram Calculator in Matlab</a:t>
            </a:r>
          </a:p>
        </p:txBody>
      </p:sp>
      <p:sp>
        <p:nvSpPr>
          <p:cNvPr id="19462" name="Text Box 3"/>
          <p:cNvSpPr txBox="1">
            <a:spLocks noChangeArrowheads="1"/>
          </p:cNvSpPr>
          <p:nvPr/>
        </p:nvSpPr>
        <p:spPr bwMode="auto">
          <a:xfrm>
            <a:off x="533400" y="1828800"/>
            <a:ext cx="7696200" cy="3946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rgbClr val="228B22"/>
                </a:solidFill>
                <a:latin typeface="Bitstream Vera Sans Mono" panose="020B0609030804020204" pitchFamily="49" charset="0"/>
              </a:rPr>
              <a:t>% Multi-band histogram calculator</a:t>
            </a:r>
          </a:p>
          <a:p>
            <a:r>
              <a:rPr lang="en-US" sz="1800" dirty="0">
                <a:solidFill>
                  <a:srgbClr val="0000FF"/>
                </a:solidFill>
                <a:latin typeface="Bitstream Vera Sans Mono" panose="020B0609030804020204" pitchFamily="49" charset="0"/>
              </a:rPr>
              <a:t>function </a:t>
            </a:r>
            <a:r>
              <a:rPr lang="en-US" sz="1800" dirty="0">
                <a:solidFill>
                  <a:schemeClr val="tx1"/>
                </a:solidFill>
                <a:latin typeface="Bitstream Vera Sans Mono" panose="020B0609030804020204" pitchFamily="49" charset="0"/>
              </a:rPr>
              <a:t>h=histogram(I)</a:t>
            </a:r>
          </a:p>
          <a:p>
            <a:endParaRPr lang="en-US" sz="1800" dirty="0">
              <a:solidFill>
                <a:srgbClr val="0000FF"/>
              </a:solidFill>
              <a:latin typeface="Bitstream Vera Sans Mono" panose="020B0609030804020204" pitchFamily="49" charset="0"/>
            </a:endParaRPr>
          </a:p>
          <a:p>
            <a:r>
              <a:rPr lang="en-US" sz="1800" dirty="0">
                <a:solidFill>
                  <a:schemeClr val="tx1"/>
                </a:solidFill>
                <a:latin typeface="Bitstream Vera Sans Mono" panose="020B0609030804020204" pitchFamily="49" charset="0"/>
              </a:rPr>
              <a:t>[R C B]=size(I);</a:t>
            </a:r>
          </a:p>
          <a:p>
            <a:endParaRPr lang="en-US" sz="1800" dirty="0">
              <a:solidFill>
                <a:schemeClr val="tx1"/>
              </a:solidFill>
              <a:latin typeface="Bitstream Vera Sans Mono" panose="020B0609030804020204" pitchFamily="49" charset="0"/>
            </a:endParaRPr>
          </a:p>
          <a:p>
            <a:r>
              <a:rPr lang="en-US" sz="1800" dirty="0">
                <a:solidFill>
                  <a:srgbClr val="228B22"/>
                </a:solidFill>
                <a:latin typeface="Bitstream Vera Sans Mono" panose="020B0609030804020204" pitchFamily="49" charset="0"/>
              </a:rPr>
              <a:t>% allocate the histogram</a:t>
            </a:r>
          </a:p>
          <a:p>
            <a:r>
              <a:rPr lang="en-US" sz="1800" dirty="0">
                <a:solidFill>
                  <a:schemeClr val="tx1"/>
                </a:solidFill>
                <a:latin typeface="Bitstream Vera Sans Mono" panose="020B0609030804020204" pitchFamily="49" charset="0"/>
              </a:rPr>
              <a:t>h=zeros(256,1,B);</a:t>
            </a:r>
          </a:p>
          <a:p>
            <a:endParaRPr lang="en-US" sz="1800" dirty="0">
              <a:solidFill>
                <a:schemeClr val="tx1"/>
              </a:solidFill>
              <a:latin typeface="Bitstream Vera Sans Mono" panose="020B0609030804020204" pitchFamily="49" charset="0"/>
            </a:endParaRPr>
          </a:p>
          <a:p>
            <a:r>
              <a:rPr lang="en-US" sz="1800" dirty="0">
                <a:solidFill>
                  <a:srgbClr val="228B22"/>
                </a:solidFill>
                <a:latin typeface="Bitstream Vera Sans Mono" panose="020B0609030804020204" pitchFamily="49" charset="0"/>
              </a:rPr>
              <a:t>% range through the intensity values</a:t>
            </a:r>
            <a:endParaRPr lang="en-US" sz="1800" dirty="0">
              <a:solidFill>
                <a:schemeClr val="tx1"/>
              </a:solidFill>
              <a:latin typeface="Bitstream Vera Sans Mono" panose="020B0609030804020204" pitchFamily="49" charset="0"/>
            </a:endParaRPr>
          </a:p>
          <a:p>
            <a:r>
              <a:rPr lang="en-US" sz="1800" dirty="0">
                <a:solidFill>
                  <a:srgbClr val="0000FF"/>
                </a:solidFill>
                <a:latin typeface="Bitstream Vera Sans Mono" panose="020B0609030804020204" pitchFamily="49" charset="0"/>
              </a:rPr>
              <a:t>for </a:t>
            </a:r>
            <a:r>
              <a:rPr lang="en-US" sz="1800" dirty="0">
                <a:solidFill>
                  <a:schemeClr val="tx1"/>
                </a:solidFill>
                <a:latin typeface="Bitstream Vera Sans Mono" panose="020B0609030804020204" pitchFamily="49" charset="0"/>
              </a:rPr>
              <a:t>g=0:255</a:t>
            </a:r>
            <a:r>
              <a:rPr lang="en-US" sz="1800" dirty="0">
                <a:solidFill>
                  <a:srgbClr val="0000FF"/>
                </a:solidFill>
                <a:latin typeface="Bitstream Vera Sans Mono" panose="020B0609030804020204" pitchFamily="49" charset="0"/>
              </a:rPr>
              <a:t>   </a:t>
            </a:r>
            <a:endParaRPr lang="en-US" sz="1800" dirty="0">
              <a:solidFill>
                <a:srgbClr val="228B22"/>
              </a:solidFill>
              <a:latin typeface="Bitstream Vera Sans Mono" panose="020B0609030804020204" pitchFamily="49" charset="0"/>
            </a:endParaRPr>
          </a:p>
          <a:p>
            <a:r>
              <a:rPr lang="en-US" sz="1800" dirty="0">
                <a:solidFill>
                  <a:srgbClr val="228B22"/>
                </a:solidFill>
                <a:latin typeface="Bitstream Vera Sans Mono" panose="020B0609030804020204" pitchFamily="49" charset="0"/>
              </a:rPr>
              <a:t>   </a:t>
            </a:r>
            <a:r>
              <a:rPr lang="en-US" sz="1800" dirty="0">
                <a:solidFill>
                  <a:schemeClr val="tx1"/>
                </a:solidFill>
                <a:latin typeface="Bitstream Vera Sans Mono" panose="020B0609030804020204" pitchFamily="49" charset="0"/>
              </a:rPr>
              <a:t>h(g+1,1,:) = sum(sum(I==g));</a:t>
            </a:r>
            <a:r>
              <a:rPr lang="en-US" sz="1800" dirty="0">
                <a:solidFill>
                  <a:srgbClr val="228B22"/>
                </a:solidFill>
                <a:latin typeface="Bitstream Vera Sans Mono" panose="020B0609030804020204" pitchFamily="49" charset="0"/>
              </a:rPr>
              <a:t> % accumulate</a:t>
            </a:r>
          </a:p>
          <a:p>
            <a:r>
              <a:rPr lang="en-US" sz="1800" dirty="0">
                <a:solidFill>
                  <a:srgbClr val="0000FF"/>
                </a:solidFill>
                <a:latin typeface="Bitstream Vera Sans Mono" panose="020B0609030804020204" pitchFamily="49" charset="0"/>
              </a:rPr>
              <a:t>end</a:t>
            </a:r>
          </a:p>
          <a:p>
            <a:endParaRPr lang="en-US" sz="1800" dirty="0">
              <a:solidFill>
                <a:srgbClr val="0000FF"/>
              </a:solidFill>
              <a:latin typeface="Bitstream Vera Sans Mono" panose="020B0609030804020204" pitchFamily="49" charset="0"/>
            </a:endParaRPr>
          </a:p>
          <a:p>
            <a:r>
              <a:rPr lang="en-US" sz="1800" dirty="0">
                <a:solidFill>
                  <a:srgbClr val="0000FF"/>
                </a:solidFill>
                <a:latin typeface="Bitstream Vera Sans Mono" panose="020B0609030804020204" pitchFamily="49" charset="0"/>
              </a:rPr>
              <a:t>return;</a:t>
            </a:r>
          </a:p>
        </p:txBody>
      </p:sp>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fld id="{FE08DE76-73E9-4CC5-93E4-4A7EB9AC9684}" type="slidenum">
              <a:rPr lang="en-US" smtClean="0"/>
              <a:t>26</a:t>
            </a:fld>
            <a:endParaRPr lang="en-US" dirty="0"/>
          </a:p>
        </p:txBody>
      </p:sp>
      <p:sp>
        <p:nvSpPr>
          <p:cNvPr id="7" name="Text Box 9"/>
          <p:cNvSpPr txBox="1">
            <a:spLocks noChangeArrowheads="1"/>
          </p:cNvSpPr>
          <p:nvPr/>
        </p:nvSpPr>
        <p:spPr bwMode="auto">
          <a:xfrm>
            <a:off x="5410200" y="2514600"/>
            <a:ext cx="2590800" cy="646331"/>
          </a:xfrm>
          <a:prstGeom prst="rect">
            <a:avLst/>
          </a:prstGeom>
          <a:solidFill>
            <a:srgbClr val="FFFFCC"/>
          </a:solidFill>
          <a:ln>
            <a:noFill/>
          </a:ln>
          <a:effectLst>
            <a:outerShdw blurRad="50800" dist="63500" dir="8100000" algn="tr" rotWithShape="0">
              <a:prstClr val="black">
                <a:alpha val="40000"/>
              </a:prst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smtClean="0">
                <a:solidFill>
                  <a:schemeClr val="tx1"/>
                </a:solidFill>
                <a:latin typeface="Comic Sans MS" pitchFamily="66" charset="0"/>
              </a:rPr>
              <a:t>This is an old, slow version. See pp </a:t>
            </a:r>
            <a:r>
              <a:rPr lang="en-US" sz="1800" dirty="0" smtClean="0">
                <a:solidFill>
                  <a:schemeClr val="tx1"/>
                </a:solidFill>
                <a:latin typeface="Comic Sans MS" pitchFamily="66" charset="0"/>
                <a:hlinkClick r:id="rId2" action="ppaction://hlinksldjump"/>
              </a:rPr>
              <a:t>28</a:t>
            </a:r>
            <a:r>
              <a:rPr lang="en-US" sz="1800" dirty="0" smtClean="0">
                <a:solidFill>
                  <a:schemeClr val="tx1"/>
                </a:solidFill>
                <a:latin typeface="Comic Sans MS" pitchFamily="66" charset="0"/>
              </a:rPr>
              <a:t>-</a:t>
            </a:r>
            <a:r>
              <a:rPr lang="en-US" sz="1800" dirty="0" smtClean="0">
                <a:solidFill>
                  <a:schemeClr val="tx1"/>
                </a:solidFill>
                <a:latin typeface="Comic Sans MS" pitchFamily="66" charset="0"/>
                <a:hlinkClick r:id="rId3" action="ppaction://hlinksldjump"/>
              </a:rPr>
              <a:t>29</a:t>
            </a:r>
            <a:r>
              <a:rPr lang="en-US" sz="1800" dirty="0" smtClean="0">
                <a:solidFill>
                  <a:schemeClr val="tx1"/>
                </a:solidFill>
                <a:latin typeface="Comic Sans MS" pitchFamily="66" charset="0"/>
              </a:rPr>
              <a:t>.</a:t>
            </a:r>
            <a:endParaRPr lang="en-US" sz="1800" dirty="0">
              <a:solidFill>
                <a:schemeClr val="tx1"/>
              </a:solidFill>
              <a:latin typeface="Comic Sans MS" pitchFamily="66"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533400" y="1828800"/>
            <a:ext cx="7696200" cy="3946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rgbClr val="228B22"/>
                </a:solidFill>
                <a:latin typeface="Bitstream Vera Sans Mono" panose="020B0609030804020204" pitchFamily="49" charset="0"/>
              </a:rPr>
              <a:t>% Multi-band histogram calculator</a:t>
            </a:r>
          </a:p>
          <a:p>
            <a:r>
              <a:rPr lang="en-US" sz="1800" dirty="0">
                <a:solidFill>
                  <a:srgbClr val="0000FF"/>
                </a:solidFill>
                <a:latin typeface="Bitstream Vera Sans Mono" panose="020B0609030804020204" pitchFamily="49" charset="0"/>
              </a:rPr>
              <a:t>function </a:t>
            </a:r>
            <a:r>
              <a:rPr lang="en-US" sz="1800" dirty="0">
                <a:solidFill>
                  <a:schemeClr val="tx1"/>
                </a:solidFill>
                <a:latin typeface="Bitstream Vera Sans Mono" panose="020B0609030804020204" pitchFamily="49" charset="0"/>
              </a:rPr>
              <a:t>h=histogram(I)</a:t>
            </a:r>
          </a:p>
          <a:p>
            <a:endParaRPr lang="en-US" sz="1800" dirty="0">
              <a:solidFill>
                <a:srgbClr val="0000FF"/>
              </a:solidFill>
              <a:latin typeface="Bitstream Vera Sans Mono" panose="020B0609030804020204" pitchFamily="49" charset="0"/>
            </a:endParaRPr>
          </a:p>
          <a:p>
            <a:r>
              <a:rPr lang="en-US" sz="1800" dirty="0">
                <a:solidFill>
                  <a:schemeClr val="tx1"/>
                </a:solidFill>
                <a:latin typeface="Bitstream Vera Sans Mono" panose="020B0609030804020204" pitchFamily="49" charset="0"/>
              </a:rPr>
              <a:t>[R C B]=size(I);</a:t>
            </a:r>
          </a:p>
          <a:p>
            <a:endParaRPr lang="en-US" sz="1800" dirty="0">
              <a:solidFill>
                <a:schemeClr val="tx1"/>
              </a:solidFill>
              <a:latin typeface="Bitstream Vera Sans Mono" panose="020B0609030804020204" pitchFamily="49" charset="0"/>
            </a:endParaRPr>
          </a:p>
          <a:p>
            <a:r>
              <a:rPr lang="en-US" sz="1800" dirty="0">
                <a:solidFill>
                  <a:srgbClr val="228B22"/>
                </a:solidFill>
                <a:latin typeface="Bitstream Vera Sans Mono" panose="020B0609030804020204" pitchFamily="49" charset="0"/>
              </a:rPr>
              <a:t>% allocate the histogram</a:t>
            </a:r>
          </a:p>
          <a:p>
            <a:r>
              <a:rPr lang="en-US" sz="1800" dirty="0">
                <a:solidFill>
                  <a:schemeClr val="tx1"/>
                </a:solidFill>
                <a:latin typeface="Bitstream Vera Sans Mono" panose="020B0609030804020204" pitchFamily="49" charset="0"/>
              </a:rPr>
              <a:t>h=zeros(256,1,B);</a:t>
            </a:r>
          </a:p>
          <a:p>
            <a:endParaRPr lang="en-US" sz="1800" dirty="0">
              <a:solidFill>
                <a:schemeClr val="tx1"/>
              </a:solidFill>
              <a:latin typeface="Bitstream Vera Sans Mono" panose="020B0609030804020204" pitchFamily="49" charset="0"/>
            </a:endParaRPr>
          </a:p>
          <a:p>
            <a:r>
              <a:rPr lang="en-US" sz="1800" dirty="0">
                <a:solidFill>
                  <a:srgbClr val="228B22"/>
                </a:solidFill>
                <a:latin typeface="Bitstream Vera Sans Mono" panose="020B0609030804020204" pitchFamily="49" charset="0"/>
              </a:rPr>
              <a:t>% range through the intensity values</a:t>
            </a:r>
            <a:endParaRPr lang="en-US" sz="1800" dirty="0">
              <a:solidFill>
                <a:schemeClr val="tx1"/>
              </a:solidFill>
              <a:latin typeface="Bitstream Vera Sans Mono" panose="020B0609030804020204" pitchFamily="49" charset="0"/>
            </a:endParaRPr>
          </a:p>
          <a:p>
            <a:r>
              <a:rPr lang="en-US" sz="1800" dirty="0">
                <a:solidFill>
                  <a:srgbClr val="0000FF"/>
                </a:solidFill>
                <a:latin typeface="Bitstream Vera Sans Mono" panose="020B0609030804020204" pitchFamily="49" charset="0"/>
              </a:rPr>
              <a:t>for </a:t>
            </a:r>
            <a:r>
              <a:rPr lang="en-US" sz="1800" dirty="0">
                <a:solidFill>
                  <a:schemeClr val="tx1"/>
                </a:solidFill>
                <a:latin typeface="Bitstream Vera Sans Mono" panose="020B0609030804020204" pitchFamily="49" charset="0"/>
              </a:rPr>
              <a:t>g=0:255</a:t>
            </a:r>
            <a:r>
              <a:rPr lang="en-US" sz="1800" dirty="0">
                <a:solidFill>
                  <a:srgbClr val="0000FF"/>
                </a:solidFill>
                <a:latin typeface="Bitstream Vera Sans Mono" panose="020B0609030804020204" pitchFamily="49" charset="0"/>
              </a:rPr>
              <a:t>   </a:t>
            </a:r>
            <a:endParaRPr lang="en-US" sz="1800" dirty="0">
              <a:solidFill>
                <a:srgbClr val="228B22"/>
              </a:solidFill>
              <a:latin typeface="Bitstream Vera Sans Mono" panose="020B0609030804020204" pitchFamily="49" charset="0"/>
            </a:endParaRPr>
          </a:p>
          <a:p>
            <a:r>
              <a:rPr lang="en-US" sz="1800" dirty="0">
                <a:solidFill>
                  <a:srgbClr val="228B22"/>
                </a:solidFill>
                <a:latin typeface="Bitstream Vera Sans Mono" panose="020B0609030804020204" pitchFamily="49" charset="0"/>
              </a:rPr>
              <a:t>   </a:t>
            </a:r>
            <a:r>
              <a:rPr lang="en-US" sz="1800" dirty="0">
                <a:solidFill>
                  <a:schemeClr val="tx1"/>
                </a:solidFill>
                <a:latin typeface="Bitstream Vera Sans Mono" panose="020B0609030804020204" pitchFamily="49" charset="0"/>
              </a:rPr>
              <a:t>h(g+1,1,:) = sum(sum(I==g));</a:t>
            </a:r>
            <a:r>
              <a:rPr lang="en-US" sz="1800" dirty="0">
                <a:solidFill>
                  <a:srgbClr val="228B22"/>
                </a:solidFill>
                <a:latin typeface="Bitstream Vera Sans Mono" panose="020B0609030804020204" pitchFamily="49" charset="0"/>
              </a:rPr>
              <a:t> % accumulate</a:t>
            </a:r>
          </a:p>
          <a:p>
            <a:r>
              <a:rPr lang="en-US" sz="1800" dirty="0">
                <a:solidFill>
                  <a:srgbClr val="0000FF"/>
                </a:solidFill>
                <a:latin typeface="Bitstream Vera Sans Mono" panose="020B0609030804020204" pitchFamily="49" charset="0"/>
              </a:rPr>
              <a:t>end</a:t>
            </a:r>
          </a:p>
          <a:p>
            <a:endParaRPr lang="en-US" sz="1800" dirty="0">
              <a:solidFill>
                <a:srgbClr val="0000FF"/>
              </a:solidFill>
              <a:latin typeface="Bitstream Vera Sans Mono" panose="020B0609030804020204" pitchFamily="49" charset="0"/>
            </a:endParaRPr>
          </a:p>
          <a:p>
            <a:r>
              <a:rPr lang="en-US" sz="1800" dirty="0">
                <a:solidFill>
                  <a:srgbClr val="0000FF"/>
                </a:solidFill>
                <a:latin typeface="Bitstream Vera Sans Mono" panose="020B0609030804020204" pitchFamily="49" charset="0"/>
              </a:rPr>
              <a:t>return;</a:t>
            </a:r>
          </a:p>
        </p:txBody>
      </p:sp>
      <p:sp>
        <p:nvSpPr>
          <p:cNvPr id="20485" name="Rectangle 2"/>
          <p:cNvSpPr>
            <a:spLocks noGrp="1" noChangeArrowheads="1"/>
          </p:cNvSpPr>
          <p:nvPr>
            <p:ph type="title"/>
          </p:nvPr>
        </p:nvSpPr>
        <p:spPr>
          <a:xfrm>
            <a:off x="457200" y="1066800"/>
            <a:ext cx="8153400" cy="723900"/>
          </a:xfrm>
        </p:spPr>
        <p:txBody>
          <a:bodyPr/>
          <a:lstStyle/>
          <a:p>
            <a:r>
              <a:rPr lang="en-US" sz="3200" dirty="0" smtClean="0"/>
              <a:t>Multi-Band Histogram Calculator in Matlab</a:t>
            </a:r>
          </a:p>
        </p:txBody>
      </p:sp>
      <p:sp>
        <p:nvSpPr>
          <p:cNvPr id="20487" name="Text Box 4"/>
          <p:cNvSpPr txBox="1">
            <a:spLocks noChangeArrowheads="1"/>
          </p:cNvSpPr>
          <p:nvPr/>
        </p:nvSpPr>
        <p:spPr bwMode="auto">
          <a:xfrm>
            <a:off x="4343400" y="1981200"/>
            <a:ext cx="4419600" cy="2292350"/>
          </a:xfrm>
          <a:prstGeom prst="rect">
            <a:avLst/>
          </a:prstGeom>
          <a:solidFill>
            <a:srgbClr val="FFFFCC"/>
          </a:solidFill>
          <a:ln>
            <a:noFill/>
          </a:ln>
          <a:effectLst>
            <a:outerShdw blurRad="50800" dist="63500" dir="8100000" algn="tr" rotWithShape="0">
              <a:prstClr val="black">
                <a:alpha val="40000"/>
              </a:prst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latin typeface="Comic Sans MS" pitchFamily="66" charset="0"/>
              </a:rPr>
              <a:t>Loop through all intensity levels (</a:t>
            </a:r>
            <a:r>
              <a:rPr lang="en-US" sz="1600" dirty="0">
                <a:solidFill>
                  <a:schemeClr val="tx1"/>
                </a:solidFill>
                <a:latin typeface="Times New Roman" pitchFamily="18" charset="0"/>
              </a:rPr>
              <a:t>0-255</a:t>
            </a:r>
            <a:r>
              <a:rPr lang="en-US" sz="1600" dirty="0">
                <a:solidFill>
                  <a:schemeClr val="tx1"/>
                </a:solidFill>
                <a:latin typeface="Comic Sans MS" pitchFamily="66" charset="0"/>
              </a:rPr>
              <a:t>)</a:t>
            </a:r>
            <a:endParaRPr lang="en-US" sz="1600" i="1" dirty="0">
              <a:solidFill>
                <a:schemeClr val="tx1"/>
              </a:solidFill>
              <a:latin typeface="Comic Sans MS" pitchFamily="66" charset="0"/>
            </a:endParaRPr>
          </a:p>
          <a:p>
            <a:r>
              <a:rPr lang="en-US" sz="1600" dirty="0">
                <a:solidFill>
                  <a:schemeClr val="tx1"/>
                </a:solidFill>
                <a:latin typeface="Comic Sans MS" pitchFamily="66" charset="0"/>
              </a:rPr>
              <a:t>Tag the elements that have value </a:t>
            </a:r>
            <a:r>
              <a:rPr lang="en-US" sz="1600" i="1" dirty="0">
                <a:solidFill>
                  <a:schemeClr val="tx1"/>
                </a:solidFill>
                <a:latin typeface="Times New Roman" pitchFamily="18" charset="0"/>
              </a:rPr>
              <a:t>g</a:t>
            </a:r>
            <a:r>
              <a:rPr lang="en-US" sz="1600" i="1" dirty="0">
                <a:solidFill>
                  <a:schemeClr val="tx1"/>
                </a:solidFill>
                <a:latin typeface="Comic Sans MS" pitchFamily="66" charset="0"/>
              </a:rPr>
              <a:t>.</a:t>
            </a:r>
          </a:p>
          <a:p>
            <a:r>
              <a:rPr lang="en-US" sz="1600" dirty="0">
                <a:solidFill>
                  <a:schemeClr val="tx1"/>
                </a:solidFill>
                <a:latin typeface="Comic Sans MS" pitchFamily="66" charset="0"/>
              </a:rPr>
              <a:t>The result is an </a:t>
            </a:r>
            <a:r>
              <a:rPr lang="en-US" sz="1600" dirty="0" err="1">
                <a:solidFill>
                  <a:schemeClr val="tx1"/>
                </a:solidFill>
                <a:latin typeface="Comic Sans MS" pitchFamily="66" charset="0"/>
              </a:rPr>
              <a:t>RxCxB</a:t>
            </a:r>
            <a:r>
              <a:rPr lang="en-US" sz="1600" dirty="0">
                <a:solidFill>
                  <a:schemeClr val="tx1"/>
                </a:solidFill>
                <a:latin typeface="Comic Sans MS" pitchFamily="66" charset="0"/>
              </a:rPr>
              <a:t> </a:t>
            </a:r>
            <a:r>
              <a:rPr lang="en-US" sz="1600" i="1" dirty="0">
                <a:solidFill>
                  <a:schemeClr val="tx1"/>
                </a:solidFill>
                <a:latin typeface="Comic Sans MS" pitchFamily="66" charset="0"/>
              </a:rPr>
              <a:t>logical</a:t>
            </a:r>
            <a:r>
              <a:rPr lang="en-US" sz="1600" dirty="0">
                <a:solidFill>
                  <a:schemeClr val="tx1"/>
                </a:solidFill>
                <a:latin typeface="Comic Sans MS" pitchFamily="66" charset="0"/>
              </a:rPr>
              <a:t> array that has a </a:t>
            </a:r>
            <a:r>
              <a:rPr lang="en-US" sz="1600" dirty="0">
                <a:solidFill>
                  <a:schemeClr val="tx1"/>
                </a:solidFill>
                <a:latin typeface="Times New Roman" pitchFamily="18" charset="0"/>
              </a:rPr>
              <a:t>1</a:t>
            </a:r>
            <a:r>
              <a:rPr lang="en-US" sz="1600" dirty="0">
                <a:solidFill>
                  <a:schemeClr val="tx1"/>
                </a:solidFill>
                <a:latin typeface="Comic Sans MS" pitchFamily="66" charset="0"/>
              </a:rPr>
              <a:t> wherever </a:t>
            </a:r>
            <a:r>
              <a:rPr lang="en-US" sz="1600" b="1" dirty="0">
                <a:solidFill>
                  <a:schemeClr val="tx1"/>
                </a:solidFill>
                <a:latin typeface="Times New Roman" pitchFamily="18" charset="0"/>
              </a:rPr>
              <a:t>I</a:t>
            </a:r>
            <a:r>
              <a:rPr lang="en-US" sz="1600" dirty="0">
                <a:solidFill>
                  <a:schemeClr val="tx1"/>
                </a:solidFill>
                <a:latin typeface="Times New Roman" pitchFamily="18" charset="0"/>
              </a:rPr>
              <a:t>(</a:t>
            </a:r>
            <a:r>
              <a:rPr lang="en-US" sz="1600" i="1" dirty="0">
                <a:solidFill>
                  <a:schemeClr val="tx1"/>
                </a:solidFill>
                <a:latin typeface="Times New Roman" pitchFamily="18" charset="0"/>
              </a:rPr>
              <a:t>r</a:t>
            </a:r>
            <a:r>
              <a:rPr lang="en-US" sz="1600" dirty="0">
                <a:solidFill>
                  <a:schemeClr val="tx1"/>
                </a:solidFill>
                <a:latin typeface="Times New Roman" pitchFamily="18" charset="0"/>
              </a:rPr>
              <a:t>,</a:t>
            </a:r>
            <a:r>
              <a:rPr lang="en-US" sz="1600" i="1" dirty="0">
                <a:solidFill>
                  <a:schemeClr val="tx1"/>
                </a:solidFill>
                <a:latin typeface="Times New Roman" pitchFamily="18" charset="0"/>
              </a:rPr>
              <a:t>c</a:t>
            </a:r>
            <a:r>
              <a:rPr lang="en-US" sz="1600" dirty="0">
                <a:solidFill>
                  <a:schemeClr val="tx1"/>
                </a:solidFill>
                <a:latin typeface="Times New Roman" pitchFamily="18" charset="0"/>
              </a:rPr>
              <a:t>,</a:t>
            </a:r>
            <a:r>
              <a:rPr lang="en-US" sz="1600" i="1" dirty="0">
                <a:solidFill>
                  <a:schemeClr val="tx1"/>
                </a:solidFill>
                <a:latin typeface="Times New Roman" pitchFamily="18" charset="0"/>
              </a:rPr>
              <a:t>b</a:t>
            </a:r>
            <a:r>
              <a:rPr lang="en-US" sz="1600" dirty="0">
                <a:solidFill>
                  <a:schemeClr val="tx1"/>
                </a:solidFill>
                <a:latin typeface="Times New Roman" pitchFamily="18" charset="0"/>
              </a:rPr>
              <a:t>) = </a:t>
            </a:r>
            <a:r>
              <a:rPr lang="en-US" sz="1600" i="1" dirty="0">
                <a:solidFill>
                  <a:schemeClr val="tx1"/>
                </a:solidFill>
                <a:latin typeface="Times New Roman" pitchFamily="18" charset="0"/>
              </a:rPr>
              <a:t>g</a:t>
            </a:r>
            <a:r>
              <a:rPr lang="en-US" sz="1600" i="1" dirty="0">
                <a:solidFill>
                  <a:schemeClr val="tx1"/>
                </a:solidFill>
                <a:latin typeface="Comic Sans MS" pitchFamily="66" charset="0"/>
              </a:rPr>
              <a:t> </a:t>
            </a:r>
            <a:r>
              <a:rPr lang="en-US" sz="1600" dirty="0">
                <a:solidFill>
                  <a:schemeClr val="tx1"/>
                </a:solidFill>
                <a:latin typeface="Comic Sans MS" pitchFamily="66" charset="0"/>
              </a:rPr>
              <a:t>and </a:t>
            </a:r>
            <a:r>
              <a:rPr lang="en-US" sz="1600" dirty="0">
                <a:solidFill>
                  <a:schemeClr val="tx1"/>
                </a:solidFill>
                <a:latin typeface="Times New Roman" pitchFamily="18" charset="0"/>
              </a:rPr>
              <a:t>0</a:t>
            </a:r>
            <a:r>
              <a:rPr lang="en-US" sz="1600" dirty="0">
                <a:solidFill>
                  <a:schemeClr val="tx1"/>
                </a:solidFill>
                <a:latin typeface="Comic Sans MS" pitchFamily="66" charset="0"/>
              </a:rPr>
              <a:t>’s everywhere else.</a:t>
            </a:r>
            <a:endParaRPr lang="en-US" sz="1600" i="1" dirty="0">
              <a:solidFill>
                <a:schemeClr val="tx1"/>
              </a:solidFill>
              <a:latin typeface="Comic Sans MS" pitchFamily="66" charset="0"/>
            </a:endParaRPr>
          </a:p>
          <a:p>
            <a:r>
              <a:rPr lang="en-US" sz="1600" dirty="0">
                <a:solidFill>
                  <a:schemeClr val="tx1"/>
                </a:solidFill>
                <a:latin typeface="Comic Sans MS" pitchFamily="66" charset="0"/>
              </a:rPr>
              <a:t>Compute the number of ones in each band of the image for intensity </a:t>
            </a:r>
            <a:r>
              <a:rPr lang="en-US" sz="1600" i="1" dirty="0">
                <a:solidFill>
                  <a:schemeClr val="tx1"/>
                </a:solidFill>
                <a:latin typeface="Times New Roman" pitchFamily="18" charset="0"/>
              </a:rPr>
              <a:t>g</a:t>
            </a:r>
            <a:r>
              <a:rPr lang="en-US" sz="1600" dirty="0">
                <a:solidFill>
                  <a:schemeClr val="tx1"/>
                </a:solidFill>
                <a:latin typeface="Comic Sans MS" pitchFamily="66" charset="0"/>
              </a:rPr>
              <a:t>.  </a:t>
            </a:r>
          </a:p>
          <a:p>
            <a:r>
              <a:rPr lang="en-US" sz="1600" dirty="0">
                <a:solidFill>
                  <a:schemeClr val="tx1"/>
                </a:solidFill>
                <a:latin typeface="Comic Sans MS" pitchFamily="66" charset="0"/>
              </a:rPr>
              <a:t>Store that value in the 256x1xB histogram at </a:t>
            </a:r>
            <a:r>
              <a:rPr lang="en-US" sz="1600" i="1" dirty="0">
                <a:solidFill>
                  <a:schemeClr val="tx1"/>
                </a:solidFill>
                <a:latin typeface="Times New Roman" pitchFamily="18" charset="0"/>
              </a:rPr>
              <a:t>h</a:t>
            </a:r>
            <a:r>
              <a:rPr lang="en-US" sz="1600" dirty="0">
                <a:solidFill>
                  <a:schemeClr val="tx1"/>
                </a:solidFill>
                <a:latin typeface="Times New Roman" pitchFamily="18" charset="0"/>
              </a:rPr>
              <a:t>(</a:t>
            </a:r>
            <a:r>
              <a:rPr lang="en-US" sz="1600" i="1" dirty="0">
                <a:solidFill>
                  <a:schemeClr val="tx1"/>
                </a:solidFill>
                <a:latin typeface="Times New Roman" pitchFamily="18" charset="0"/>
              </a:rPr>
              <a:t>g</a:t>
            </a:r>
            <a:r>
              <a:rPr lang="en-US" sz="1600" dirty="0">
                <a:solidFill>
                  <a:schemeClr val="tx1"/>
                </a:solidFill>
                <a:latin typeface="Times New Roman" pitchFamily="18" charset="0"/>
              </a:rPr>
              <a:t>+1,1,b)</a:t>
            </a:r>
            <a:r>
              <a:rPr lang="en-US" sz="1600" i="1" dirty="0">
                <a:solidFill>
                  <a:schemeClr val="tx1"/>
                </a:solidFill>
                <a:latin typeface="Times New Roman" pitchFamily="18" charset="0"/>
              </a:rPr>
              <a:t>.</a:t>
            </a:r>
          </a:p>
        </p:txBody>
      </p:sp>
      <p:sp>
        <p:nvSpPr>
          <p:cNvPr id="20488" name="Text Box 5"/>
          <p:cNvSpPr txBox="1">
            <a:spLocks noChangeArrowheads="1"/>
          </p:cNvSpPr>
          <p:nvPr/>
        </p:nvSpPr>
        <p:spPr bwMode="auto">
          <a:xfrm>
            <a:off x="4572000" y="5029200"/>
            <a:ext cx="3733800" cy="581025"/>
          </a:xfrm>
          <a:prstGeom prst="rect">
            <a:avLst/>
          </a:prstGeom>
          <a:solidFill>
            <a:srgbClr val="FFFFCC"/>
          </a:solidFill>
          <a:ln>
            <a:noFill/>
          </a:ln>
          <a:effectLst>
            <a:outerShdw blurRad="50800" dist="63500" dir="8100000" algn="tr" rotWithShape="0">
              <a:prstClr val="black">
                <a:alpha val="40000"/>
              </a:prst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latin typeface="Courier New" pitchFamily="49" charset="0"/>
                <a:cs typeface="Courier New" pitchFamily="49" charset="0"/>
              </a:rPr>
              <a:t>sum(sum(</a:t>
            </a:r>
            <a:r>
              <a:rPr lang="en-US" sz="1600" b="1" dirty="0">
                <a:solidFill>
                  <a:schemeClr val="tx1"/>
                </a:solidFill>
                <a:latin typeface="Courier New" pitchFamily="49" charset="0"/>
                <a:cs typeface="Courier New" pitchFamily="49" charset="0"/>
              </a:rPr>
              <a:t>I</a:t>
            </a:r>
            <a:r>
              <a:rPr lang="en-US" sz="1600" dirty="0">
                <a:solidFill>
                  <a:schemeClr val="tx1"/>
                </a:solidFill>
                <a:latin typeface="Courier New" pitchFamily="49" charset="0"/>
                <a:cs typeface="Courier New" pitchFamily="49" charset="0"/>
              </a:rPr>
              <a:t>==g))</a:t>
            </a:r>
            <a:r>
              <a:rPr lang="en-US" sz="1600" dirty="0">
                <a:solidFill>
                  <a:schemeClr val="tx1"/>
                </a:solidFill>
                <a:latin typeface="Comic Sans MS" pitchFamily="66" charset="0"/>
              </a:rPr>
              <a:t> computes one number for each band in the image.  </a:t>
            </a:r>
            <a:endParaRPr lang="en-US" sz="1600" i="1" dirty="0">
              <a:solidFill>
                <a:schemeClr val="tx1"/>
              </a:solidFill>
              <a:latin typeface="Times New Roman" pitchFamily="18" charset="0"/>
            </a:endParaRPr>
          </a:p>
        </p:txBody>
      </p:sp>
      <p:sp>
        <p:nvSpPr>
          <p:cNvPr id="20489" name="Text Box 6"/>
          <p:cNvSpPr txBox="1">
            <a:spLocks noChangeArrowheads="1"/>
          </p:cNvSpPr>
          <p:nvPr/>
        </p:nvSpPr>
        <p:spPr bwMode="auto">
          <a:xfrm>
            <a:off x="609600" y="5181600"/>
            <a:ext cx="3733800" cy="825500"/>
          </a:xfrm>
          <a:prstGeom prst="rect">
            <a:avLst/>
          </a:prstGeom>
          <a:solidFill>
            <a:srgbClr val="FFFFCC"/>
          </a:solidFill>
          <a:ln>
            <a:noFill/>
          </a:ln>
          <a:effectLst>
            <a:outerShdw blurRad="50800" dist="63500" dir="8100000" algn="tr" rotWithShape="0">
              <a:prstClr val="black">
                <a:alpha val="40000"/>
              </a:prst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600" dirty="0">
                <a:solidFill>
                  <a:schemeClr val="tx1"/>
                </a:solidFill>
                <a:latin typeface="Comic Sans MS" pitchFamily="66" charset="0"/>
              </a:rPr>
              <a:t>If </a:t>
            </a:r>
            <a:r>
              <a:rPr lang="en-US" sz="1600" dirty="0">
                <a:solidFill>
                  <a:schemeClr val="tx1"/>
                </a:solidFill>
                <a:latin typeface="Courier New" pitchFamily="49" charset="0"/>
                <a:cs typeface="Courier New" pitchFamily="49" charset="0"/>
              </a:rPr>
              <a:t>B==3</a:t>
            </a:r>
            <a:r>
              <a:rPr lang="en-US" sz="1600" dirty="0">
                <a:solidFill>
                  <a:schemeClr val="tx1"/>
                </a:solidFill>
                <a:latin typeface="Comic Sans MS" pitchFamily="66" charset="0"/>
              </a:rPr>
              <a:t>, then </a:t>
            </a:r>
            <a:r>
              <a:rPr lang="en-US" sz="1600" dirty="0">
                <a:solidFill>
                  <a:schemeClr val="tx1"/>
                </a:solidFill>
                <a:latin typeface="Courier New" pitchFamily="49" charset="0"/>
                <a:cs typeface="Courier New" pitchFamily="49" charset="0"/>
              </a:rPr>
              <a:t>h(g+1,1,</a:t>
            </a:r>
            <a:r>
              <a:rPr lang="en-US" sz="1600" dirty="0">
                <a:solidFill>
                  <a:schemeClr val="tx1"/>
                </a:solidFill>
                <a:latin typeface="Courier New" pitchFamily="49" charset="0"/>
                <a:cs typeface="Courier New" pitchFamily="49" charset="0"/>
                <a:sym typeface="Wingdings" pitchFamily="2" charset="2"/>
              </a:rPr>
              <a:t>:)</a:t>
            </a:r>
            <a:r>
              <a:rPr lang="en-US" sz="1600" dirty="0">
                <a:solidFill>
                  <a:schemeClr val="tx1"/>
                </a:solidFill>
                <a:latin typeface="Comic Sans MS" pitchFamily="66" charset="0"/>
                <a:sym typeface="Wingdings" pitchFamily="2" charset="2"/>
              </a:rPr>
              <a:t> contains 3 numbers: the number of pixels in bands 1, 2, &amp; 3 that have intensity </a:t>
            </a:r>
            <a:r>
              <a:rPr lang="en-US" sz="1600" dirty="0">
                <a:solidFill>
                  <a:schemeClr val="tx1"/>
                </a:solidFill>
                <a:latin typeface="Courier New" pitchFamily="49" charset="0"/>
                <a:cs typeface="Courier New" pitchFamily="49" charset="0"/>
                <a:sym typeface="Wingdings" pitchFamily="2" charset="2"/>
              </a:rPr>
              <a:t>g</a:t>
            </a:r>
            <a:r>
              <a:rPr lang="en-US" sz="1600" dirty="0">
                <a:solidFill>
                  <a:schemeClr val="tx1"/>
                </a:solidFill>
                <a:latin typeface="Comic Sans MS" pitchFamily="66" charset="0"/>
                <a:sym typeface="Wingdings" pitchFamily="2" charset="2"/>
              </a:rPr>
              <a:t>.</a:t>
            </a:r>
            <a:endParaRPr lang="en-US" sz="1600" i="1" dirty="0">
              <a:solidFill>
                <a:schemeClr val="tx1"/>
              </a:solidFill>
              <a:latin typeface="Times New Roman" pitchFamily="18" charset="0"/>
            </a:endParaRPr>
          </a:p>
        </p:txBody>
      </p:sp>
      <p:sp>
        <p:nvSpPr>
          <p:cNvPr id="2" name="Date Placeholder 1"/>
          <p:cNvSpPr>
            <a:spLocks noGrp="1"/>
          </p:cNvSpPr>
          <p:nvPr>
            <p:ph type="dt" sz="half" idx="10"/>
          </p:nvPr>
        </p:nvSpPr>
        <p:spPr/>
        <p:txBody>
          <a:bodyPr/>
          <a:lstStyle/>
          <a:p>
            <a:r>
              <a:rPr lang="en-US" smtClean="0"/>
              <a:t>20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95300" y="1104900"/>
            <a:ext cx="8153400" cy="723900"/>
          </a:xfrm>
        </p:spPr>
        <p:txBody>
          <a:bodyPr/>
          <a:lstStyle/>
          <a:p>
            <a:pPr algn="ctr"/>
            <a:r>
              <a:rPr lang="en-US" sz="3200" dirty="0" smtClean="0"/>
              <a:t>Vectorized </a:t>
            </a:r>
            <a:r>
              <a:rPr lang="en-US" sz="3200" dirty="0" smtClean="0"/>
              <a:t>Single-Band </a:t>
            </a:r>
            <a:r>
              <a:rPr lang="en-US" sz="3200" dirty="0" smtClean="0"/>
              <a:t>Histogram Calculator</a:t>
            </a:r>
          </a:p>
        </p:txBody>
      </p:sp>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fld id="{FE08DE76-73E9-4CC5-93E4-4A7EB9AC9684}" type="slidenum">
              <a:rPr lang="en-US" smtClean="0"/>
              <a:t>28</a:t>
            </a:fld>
            <a:endParaRPr lang="en-US" dirty="0"/>
          </a:p>
        </p:txBody>
      </p:sp>
      <p:sp>
        <p:nvSpPr>
          <p:cNvPr id="19462" name="Text Box 3"/>
          <p:cNvSpPr txBox="1">
            <a:spLocks noChangeArrowheads="1"/>
          </p:cNvSpPr>
          <p:nvPr/>
        </p:nvSpPr>
        <p:spPr bwMode="auto">
          <a:xfrm>
            <a:off x="457200" y="2270373"/>
            <a:ext cx="8229600" cy="25853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rgbClr val="228B22"/>
                </a:solidFill>
                <a:latin typeface="Bitstream Vera Sans Mono" panose="020B0609030804020204" pitchFamily="49" charset="0"/>
              </a:rPr>
              <a:t>% </a:t>
            </a:r>
            <a:r>
              <a:rPr lang="en-US" sz="1800" dirty="0" smtClean="0">
                <a:solidFill>
                  <a:srgbClr val="228B22"/>
                </a:solidFill>
                <a:latin typeface="Bitstream Vera Sans Mono" panose="020B0609030804020204" pitchFamily="49" charset="0"/>
              </a:rPr>
              <a:t>Vectorized </a:t>
            </a:r>
            <a:r>
              <a:rPr lang="en-US" sz="1800" dirty="0" smtClean="0">
                <a:solidFill>
                  <a:srgbClr val="228B22"/>
                </a:solidFill>
                <a:latin typeface="Bitstream Vera Sans Mono" panose="020B0609030804020204" pitchFamily="49" charset="0"/>
              </a:rPr>
              <a:t>single-band </a:t>
            </a:r>
            <a:r>
              <a:rPr lang="en-US" sz="1800" dirty="0">
                <a:solidFill>
                  <a:srgbClr val="228B22"/>
                </a:solidFill>
                <a:latin typeface="Bitstream Vera Sans Mono" panose="020B0609030804020204" pitchFamily="49" charset="0"/>
              </a:rPr>
              <a:t>histogram </a:t>
            </a:r>
            <a:r>
              <a:rPr lang="en-US" sz="1800" dirty="0" smtClean="0">
                <a:solidFill>
                  <a:srgbClr val="228B22"/>
                </a:solidFill>
                <a:latin typeface="Bitstream Vera Sans Mono" panose="020B0609030804020204" pitchFamily="49" charset="0"/>
              </a:rPr>
              <a:t>calculator using % Matlab’s built-in histogram calculator, </a:t>
            </a:r>
            <a:r>
              <a:rPr lang="en-US" sz="1800" dirty="0" err="1" smtClean="0">
                <a:solidFill>
                  <a:srgbClr val="228B22"/>
                </a:solidFill>
                <a:latin typeface="Bitstream Vera Sans Mono" panose="020B0609030804020204" pitchFamily="49" charset="0"/>
              </a:rPr>
              <a:t>histcounts</a:t>
            </a:r>
            <a:r>
              <a:rPr lang="en-US" sz="1800" dirty="0" smtClean="0">
                <a:solidFill>
                  <a:srgbClr val="228B22"/>
                </a:solidFill>
                <a:latin typeface="Bitstream Vera Sans Mono" panose="020B0609030804020204" pitchFamily="49" charset="0"/>
              </a:rPr>
              <a:t>().</a:t>
            </a:r>
          </a:p>
          <a:p>
            <a:r>
              <a:rPr lang="en-US" sz="1800" dirty="0" smtClean="0">
                <a:solidFill>
                  <a:srgbClr val="228B22"/>
                </a:solidFill>
                <a:latin typeface="Bitstream Vera Sans Mono" panose="020B0609030804020204" pitchFamily="49" charset="0"/>
              </a:rPr>
              <a:t>% Result, h, is 256</a:t>
            </a:r>
            <a:r>
              <a:rPr lang="en-US" sz="1800" dirty="0" smtClean="0">
                <a:solidFill>
                  <a:srgbClr val="228B22"/>
                </a:solidFill>
                <a:latin typeface="Bitstream Vera Sans Mono" panose="020B0609030804020204" pitchFamily="49" charset="0"/>
                <a:sym typeface="Symbol"/>
              </a:rPr>
              <a:t>1 for a </a:t>
            </a:r>
            <a:r>
              <a:rPr lang="en-US" sz="1800" dirty="0" smtClean="0">
                <a:solidFill>
                  <a:srgbClr val="228B22"/>
                </a:solidFill>
                <a:latin typeface="Bitstream Vera Sans Mono" panose="020B0609030804020204" pitchFamily="49" charset="0"/>
                <a:sym typeface="Symbol"/>
              </a:rPr>
              <a:t>one-band, uint8 image.</a:t>
            </a:r>
            <a:endParaRPr lang="en-US" sz="1800" dirty="0" smtClean="0">
              <a:solidFill>
                <a:srgbClr val="228B22"/>
              </a:solidFill>
              <a:latin typeface="Bitstream Vera Sans Mono" panose="020B0609030804020204" pitchFamily="49" charset="0"/>
            </a:endParaRPr>
          </a:p>
          <a:p>
            <a:endParaRPr lang="en-US" sz="1800" dirty="0">
              <a:solidFill>
                <a:srgbClr val="228B22"/>
              </a:solidFill>
              <a:latin typeface="Bitstream Vera Sans Mono" panose="020B0609030804020204" pitchFamily="49" charset="0"/>
            </a:endParaRPr>
          </a:p>
          <a:p>
            <a:r>
              <a:rPr lang="en-US" sz="1800" dirty="0">
                <a:solidFill>
                  <a:srgbClr val="0000FF"/>
                </a:solidFill>
                <a:latin typeface="Bitstream Vera Sans Mono" panose="020B0609030804020204" pitchFamily="49" charset="0"/>
              </a:rPr>
              <a:t>function </a:t>
            </a:r>
            <a:r>
              <a:rPr lang="en-US" sz="1800" dirty="0" smtClean="0">
                <a:solidFill>
                  <a:schemeClr val="tx1"/>
                </a:solidFill>
                <a:latin typeface="Bitstream Vera Sans Mono" panose="020B0609030804020204" pitchFamily="49" charset="0"/>
              </a:rPr>
              <a:t>h = histogram(I)</a:t>
            </a:r>
            <a:endParaRPr lang="en-US" sz="1800" dirty="0">
              <a:solidFill>
                <a:schemeClr val="tx1"/>
              </a:solidFill>
              <a:latin typeface="Bitstream Vera Sans Mono" panose="020B0609030804020204" pitchFamily="49" charset="0"/>
            </a:endParaRPr>
          </a:p>
          <a:p>
            <a:endParaRPr lang="en-US" sz="1800" dirty="0" smtClean="0">
              <a:solidFill>
                <a:srgbClr val="0000FF"/>
              </a:solidFill>
              <a:latin typeface="Bitstream Vera Sans Mono" panose="020B0609030804020204" pitchFamily="49" charset="0"/>
            </a:endParaRPr>
          </a:p>
          <a:p>
            <a:pPr>
              <a:tabLst>
                <a:tab pos="457200" algn="l"/>
              </a:tabLst>
            </a:pPr>
            <a:r>
              <a:rPr lang="en-US" sz="1800" dirty="0" smtClean="0">
                <a:solidFill>
                  <a:schemeClr val="tx1"/>
                </a:solidFill>
                <a:latin typeface="Bitstream Vera Sans Mono" panose="020B0609030804020204" pitchFamily="49" charset="0"/>
              </a:rPr>
              <a:t>	</a:t>
            </a:r>
            <a:r>
              <a:rPr lang="en-US" sz="1800" dirty="0" smtClean="0">
                <a:latin typeface="Bitstream Vera Sans Mono" panose="020B0609030804020204" pitchFamily="49" charset="0"/>
              </a:rPr>
              <a:t>h </a:t>
            </a:r>
            <a:r>
              <a:rPr lang="en-US" sz="1800" dirty="0">
                <a:latin typeface="Bitstream Vera Sans Mono" panose="020B0609030804020204" pitchFamily="49" charset="0"/>
              </a:rPr>
              <a:t>= </a:t>
            </a:r>
            <a:r>
              <a:rPr lang="en-US" sz="1800" dirty="0" err="1" smtClean="0">
                <a:latin typeface="Bitstream Vera Sans Mono" panose="020B0609030804020204" pitchFamily="49" charset="0"/>
              </a:rPr>
              <a:t>histcounts</a:t>
            </a:r>
            <a:r>
              <a:rPr lang="en-US" sz="1800" dirty="0" smtClean="0">
                <a:latin typeface="Bitstream Vera Sans Mono" panose="020B0609030804020204" pitchFamily="49" charset="0"/>
              </a:rPr>
              <a:t>(I,(0:256))’;</a:t>
            </a:r>
            <a:endParaRPr lang="en-US" sz="1800" dirty="0">
              <a:latin typeface="Bitstream Vera Sans Mono" panose="020B0609030804020204" pitchFamily="49" charset="0"/>
            </a:endParaRPr>
          </a:p>
          <a:p>
            <a:endParaRPr lang="en-US" sz="1800" dirty="0" smtClean="0">
              <a:solidFill>
                <a:srgbClr val="0000FF"/>
              </a:solidFill>
              <a:latin typeface="Bitstream Vera Sans Mono" panose="020B0609030804020204" pitchFamily="49" charset="0"/>
            </a:endParaRPr>
          </a:p>
          <a:p>
            <a:r>
              <a:rPr lang="en-US" sz="1800" dirty="0" smtClean="0">
                <a:solidFill>
                  <a:srgbClr val="0000FF"/>
                </a:solidFill>
                <a:latin typeface="Bitstream Vera Sans Mono" panose="020B0609030804020204" pitchFamily="49" charset="0"/>
              </a:rPr>
              <a:t>end</a:t>
            </a:r>
            <a:r>
              <a:rPr lang="en-US" sz="1800" dirty="0" smtClean="0">
                <a:solidFill>
                  <a:srgbClr val="0000FF"/>
                </a:solidFill>
                <a:latin typeface="Bitstream Vera Sans Mono" panose="020B0609030804020204" pitchFamily="49" charset="0"/>
              </a:rPr>
              <a:t>;</a:t>
            </a:r>
            <a:endParaRPr lang="en-US" sz="1800" dirty="0">
              <a:solidFill>
                <a:srgbClr val="0000FF"/>
              </a:solidFill>
              <a:latin typeface="Bitstream Vera Sans Mono" panose="020B0609030804020204" pitchFamily="49" charset="0"/>
            </a:endParaRPr>
          </a:p>
        </p:txBody>
      </p:sp>
      <p:sp>
        <p:nvSpPr>
          <p:cNvPr id="9" name="Text Box 9"/>
          <p:cNvSpPr txBox="1">
            <a:spLocks noChangeArrowheads="1"/>
          </p:cNvSpPr>
          <p:nvPr/>
        </p:nvSpPr>
        <p:spPr bwMode="auto">
          <a:xfrm>
            <a:off x="2952750" y="5221069"/>
            <a:ext cx="3238500" cy="646331"/>
          </a:xfrm>
          <a:prstGeom prst="rect">
            <a:avLst/>
          </a:prstGeom>
          <a:solidFill>
            <a:srgbClr val="FFFFCC"/>
          </a:solidFill>
          <a:ln>
            <a:noFill/>
          </a:ln>
          <a:effectLst>
            <a:outerShdw blurRad="50800" dist="63500" dir="8100000" algn="tr" rotWithShape="0">
              <a:prstClr val="black">
                <a:alpha val="40000"/>
              </a:prstClr>
            </a:outerShdw>
          </a:effectLs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err="1" smtClean="0">
                <a:solidFill>
                  <a:schemeClr val="tx1"/>
                </a:solidFill>
                <a:latin typeface="Comic Sans MS" pitchFamily="66" charset="0"/>
              </a:rPr>
              <a:t>histcounts</a:t>
            </a:r>
            <a:r>
              <a:rPr lang="en-US" sz="1800" dirty="0" smtClean="0">
                <a:solidFill>
                  <a:schemeClr val="tx1"/>
                </a:solidFill>
                <a:latin typeface="Comic Sans MS" pitchFamily="66" charset="0"/>
              </a:rPr>
              <a:t> is a new function in version 2014b of </a:t>
            </a:r>
            <a:r>
              <a:rPr lang="en-US" sz="1800" dirty="0" err="1" smtClean="0">
                <a:solidFill>
                  <a:schemeClr val="tx1"/>
                </a:solidFill>
                <a:latin typeface="Comic Sans MS" pitchFamily="66" charset="0"/>
              </a:rPr>
              <a:t>Matalab</a:t>
            </a:r>
            <a:endParaRPr lang="en-US" sz="1800" dirty="0">
              <a:solidFill>
                <a:schemeClr val="tx1"/>
              </a:solidFill>
              <a:latin typeface="Comic Sans MS" pitchFamily="66" charset="0"/>
            </a:endParaRPr>
          </a:p>
        </p:txBody>
      </p:sp>
      <p:sp>
        <p:nvSpPr>
          <p:cNvPr id="8" name="Text Box 15"/>
          <p:cNvSpPr txBox="1">
            <a:spLocks noChangeArrowheads="1"/>
          </p:cNvSpPr>
          <p:nvPr/>
        </p:nvSpPr>
        <p:spPr bwMode="auto">
          <a:xfrm>
            <a:off x="5029200" y="3346613"/>
            <a:ext cx="3505200" cy="1200329"/>
          </a:xfrm>
          <a:prstGeom prst="rect">
            <a:avLst/>
          </a:prstGeom>
          <a:solidFill>
            <a:srgbClr val="FFFFCC"/>
          </a:solidFill>
          <a:ln>
            <a:noFill/>
          </a:ln>
          <a:effectLst>
            <a:outerShdw blurRad="50800" dist="63500" dir="8100000" algn="tr" rotWithShape="0">
              <a:prstClr val="black">
                <a:alpha val="40000"/>
              </a:prstClr>
            </a:outerShdw>
          </a:effectLst>
          <a:extLst/>
        </p:spPr>
        <p:txBody>
          <a:bodyPr wrap="square">
            <a:spAutoFit/>
          </a:bodyPr>
          <a:lstStyle>
            <a:defPPr>
              <a:defRPr lang="en-US"/>
            </a:defPPr>
            <a:lvl1pPr>
              <a:defRPr sz="1800">
                <a:solidFill>
                  <a:schemeClr val="tx1"/>
                </a:solidFill>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smtClean="0"/>
              <a:t>(0:256) are the bin boundaries. # of pixels &lt; 1 is in the 1</a:t>
            </a:r>
            <a:r>
              <a:rPr lang="en-US" baseline="30000" dirty="0" smtClean="0"/>
              <a:t>st</a:t>
            </a:r>
            <a:r>
              <a:rPr lang="en-US" dirty="0" smtClean="0"/>
              <a:t> bin. # of pixels ≥ 255 &amp; &lt; 256 are in the last bin</a:t>
            </a:r>
            <a:endParaRPr lang="en-US" dirty="0"/>
          </a:p>
        </p:txBody>
      </p:sp>
    </p:spTree>
    <p:extLst>
      <p:ext uri="{BB962C8B-B14F-4D97-AF65-F5344CB8AC3E}">
        <p14:creationId xmlns:p14="http://schemas.microsoft.com/office/powerpoint/2010/main" val="16387704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57200" y="1104900"/>
            <a:ext cx="8153400" cy="723900"/>
          </a:xfrm>
        </p:spPr>
        <p:txBody>
          <a:bodyPr/>
          <a:lstStyle/>
          <a:p>
            <a:pPr algn="ctr"/>
            <a:r>
              <a:rPr lang="en-US" sz="3200" dirty="0" smtClean="0"/>
              <a:t>Vectorized Multi-Band Histogram Calculator</a:t>
            </a:r>
          </a:p>
        </p:txBody>
      </p:sp>
      <p:sp>
        <p:nvSpPr>
          <p:cNvPr id="2" name="Date Placeholder 1"/>
          <p:cNvSpPr>
            <a:spLocks noGrp="1"/>
          </p:cNvSpPr>
          <p:nvPr>
            <p:ph type="dt" sz="half" idx="10"/>
          </p:nvPr>
        </p:nvSpPr>
        <p:spPr/>
        <p:txBody>
          <a:bodyPr/>
          <a:lstStyle/>
          <a:p>
            <a:r>
              <a:rPr lang="en-US" smtClean="0"/>
              <a:t>20 September 2016</a:t>
            </a:r>
            <a:endParaRPr lang="en-US" dirty="0"/>
          </a:p>
        </p:txBody>
      </p:sp>
      <p:sp>
        <p:nvSpPr>
          <p:cNvPr id="3" name="Footer Placeholder 2"/>
          <p:cNvSpPr>
            <a:spLocks noGrp="1"/>
          </p:cNvSpPr>
          <p:nvPr>
            <p:ph type="ftr" sz="quarter" idx="11"/>
          </p:nvPr>
        </p:nvSpPr>
        <p:spPr/>
        <p:txBody>
          <a:bodyPr/>
          <a:lstStyle/>
          <a:p>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fld id="{FE08DE76-73E9-4CC5-93E4-4A7EB9AC9684}" type="slidenum">
              <a:rPr lang="en-US" smtClean="0"/>
              <a:t>29</a:t>
            </a:fld>
            <a:endParaRPr lang="en-US" dirty="0"/>
          </a:p>
        </p:txBody>
      </p:sp>
      <p:sp>
        <p:nvSpPr>
          <p:cNvPr id="19462" name="Text Box 3"/>
          <p:cNvSpPr txBox="1">
            <a:spLocks noChangeArrowheads="1"/>
          </p:cNvSpPr>
          <p:nvPr/>
        </p:nvSpPr>
        <p:spPr bwMode="auto">
          <a:xfrm>
            <a:off x="457200" y="1981200"/>
            <a:ext cx="8229600" cy="39703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rgbClr val="228B22"/>
                </a:solidFill>
                <a:latin typeface="Bitstream Vera Sans Mono" panose="020B0609030804020204" pitchFamily="49" charset="0"/>
              </a:rPr>
              <a:t>% </a:t>
            </a:r>
            <a:r>
              <a:rPr lang="en-US" sz="1800" dirty="0" smtClean="0">
                <a:solidFill>
                  <a:srgbClr val="228B22"/>
                </a:solidFill>
                <a:latin typeface="Bitstream Vera Sans Mono" panose="020B0609030804020204" pitchFamily="49" charset="0"/>
              </a:rPr>
              <a:t>Vectorized multi-band </a:t>
            </a:r>
            <a:r>
              <a:rPr lang="en-US" sz="1800" dirty="0">
                <a:solidFill>
                  <a:srgbClr val="228B22"/>
                </a:solidFill>
                <a:latin typeface="Bitstream Vera Sans Mono" panose="020B0609030804020204" pitchFamily="49" charset="0"/>
              </a:rPr>
              <a:t>histogram </a:t>
            </a:r>
            <a:r>
              <a:rPr lang="en-US" sz="1800" dirty="0" smtClean="0">
                <a:solidFill>
                  <a:srgbClr val="228B22"/>
                </a:solidFill>
                <a:latin typeface="Bitstream Vera Sans Mono" panose="020B0609030804020204" pitchFamily="49" charset="0"/>
              </a:rPr>
              <a:t>calculator using % Matlab’s built-in histogram calculator, </a:t>
            </a:r>
            <a:r>
              <a:rPr lang="en-US" sz="1800" dirty="0" err="1" smtClean="0">
                <a:solidFill>
                  <a:srgbClr val="228B22"/>
                </a:solidFill>
                <a:latin typeface="Bitstream Vera Sans Mono" panose="020B0609030804020204" pitchFamily="49" charset="0"/>
              </a:rPr>
              <a:t>histcounts</a:t>
            </a:r>
            <a:r>
              <a:rPr lang="en-US" sz="1800" dirty="0" smtClean="0">
                <a:solidFill>
                  <a:srgbClr val="228B22"/>
                </a:solidFill>
                <a:latin typeface="Bitstream Vera Sans Mono" panose="020B0609030804020204" pitchFamily="49" charset="0"/>
              </a:rPr>
              <a:t>().</a:t>
            </a:r>
          </a:p>
          <a:p>
            <a:r>
              <a:rPr lang="en-US" sz="1800" dirty="0" smtClean="0">
                <a:solidFill>
                  <a:srgbClr val="228B22"/>
                </a:solidFill>
                <a:latin typeface="Bitstream Vera Sans Mono" panose="020B0609030804020204" pitchFamily="49" charset="0"/>
              </a:rPr>
              <a:t>% Result, h, is 256</a:t>
            </a:r>
            <a:r>
              <a:rPr lang="en-US" sz="1800" dirty="0" smtClean="0">
                <a:solidFill>
                  <a:srgbClr val="228B22"/>
                </a:solidFill>
                <a:latin typeface="Bitstream Vera Sans Mono" panose="020B0609030804020204" pitchFamily="49" charset="0"/>
                <a:sym typeface="Symbol"/>
              </a:rPr>
              <a:t>1 for a one-band image and </a:t>
            </a:r>
            <a:r>
              <a:rPr lang="en-US" sz="1800" dirty="0" smtClean="0">
                <a:solidFill>
                  <a:srgbClr val="228B22"/>
                </a:solidFill>
                <a:latin typeface="Bitstream Vera Sans Mono" panose="020B0609030804020204" pitchFamily="49" charset="0"/>
              </a:rPr>
              <a:t>256</a:t>
            </a:r>
            <a:r>
              <a:rPr lang="en-US" sz="1800" dirty="0" smtClean="0">
                <a:solidFill>
                  <a:srgbClr val="228B22"/>
                </a:solidFill>
                <a:latin typeface="Bitstream Vera Sans Mono" panose="020B0609030804020204" pitchFamily="49" charset="0"/>
                <a:sym typeface="Symbol"/>
              </a:rPr>
              <a:t>13 % for a three-band, uint8 image.</a:t>
            </a:r>
            <a:endParaRPr lang="en-US" sz="1800" dirty="0" smtClean="0">
              <a:solidFill>
                <a:srgbClr val="228B22"/>
              </a:solidFill>
              <a:latin typeface="Bitstream Vera Sans Mono" panose="020B0609030804020204" pitchFamily="49" charset="0"/>
            </a:endParaRPr>
          </a:p>
          <a:p>
            <a:endParaRPr lang="en-US" sz="1800" dirty="0">
              <a:solidFill>
                <a:srgbClr val="228B22"/>
              </a:solidFill>
              <a:latin typeface="Bitstream Vera Sans Mono" panose="020B0609030804020204" pitchFamily="49" charset="0"/>
            </a:endParaRPr>
          </a:p>
          <a:p>
            <a:r>
              <a:rPr lang="en-US" sz="1800" dirty="0">
                <a:solidFill>
                  <a:srgbClr val="0000FF"/>
                </a:solidFill>
                <a:latin typeface="Bitstream Vera Sans Mono" panose="020B0609030804020204" pitchFamily="49" charset="0"/>
              </a:rPr>
              <a:t>function </a:t>
            </a:r>
            <a:r>
              <a:rPr lang="en-US" sz="1800" dirty="0" smtClean="0">
                <a:solidFill>
                  <a:schemeClr val="tx1"/>
                </a:solidFill>
                <a:latin typeface="Bitstream Vera Sans Mono" panose="020B0609030804020204" pitchFamily="49" charset="0"/>
              </a:rPr>
              <a:t>h = histogram(I)</a:t>
            </a:r>
            <a:endParaRPr lang="en-US" sz="1800" dirty="0">
              <a:solidFill>
                <a:schemeClr val="tx1"/>
              </a:solidFill>
              <a:latin typeface="Bitstream Vera Sans Mono" panose="020B0609030804020204" pitchFamily="49" charset="0"/>
            </a:endParaRPr>
          </a:p>
          <a:p>
            <a:endParaRPr lang="en-US" sz="1800" dirty="0" smtClean="0">
              <a:solidFill>
                <a:srgbClr val="0000FF"/>
              </a:solidFill>
              <a:latin typeface="Bitstream Vera Sans Mono" panose="020B0609030804020204" pitchFamily="49" charset="0"/>
            </a:endParaRPr>
          </a:p>
          <a:p>
            <a:pPr lvl="1"/>
            <a:r>
              <a:rPr lang="en-US" sz="1800" dirty="0">
                <a:latin typeface="Bitstream Vera Sans Mono" panose="020B0609030804020204" pitchFamily="49" charset="0"/>
              </a:rPr>
              <a:t>[~,~,B] = size(I</a:t>
            </a:r>
            <a:r>
              <a:rPr lang="en-US" sz="1800" dirty="0" smtClean="0">
                <a:latin typeface="Bitstream Vera Sans Mono" panose="020B0609030804020204" pitchFamily="49" charset="0"/>
              </a:rPr>
              <a:t>);</a:t>
            </a:r>
            <a:endParaRPr lang="en-US" sz="1800" dirty="0" smtClean="0">
              <a:solidFill>
                <a:srgbClr val="0000FF"/>
              </a:solidFill>
              <a:latin typeface="Bitstream Vera Sans Mono" panose="020B0609030804020204" pitchFamily="49" charset="0"/>
            </a:endParaRPr>
          </a:p>
          <a:p>
            <a:pPr lvl="1"/>
            <a:r>
              <a:rPr lang="en-US" sz="1800" dirty="0">
                <a:solidFill>
                  <a:srgbClr val="000000"/>
                </a:solidFill>
                <a:latin typeface="Bitstream Vera Sans Mono" panose="020B0609030804020204" pitchFamily="49" charset="0"/>
              </a:rPr>
              <a:t>h = </a:t>
            </a:r>
            <a:r>
              <a:rPr lang="en-US" sz="1800" dirty="0" smtClean="0">
                <a:solidFill>
                  <a:srgbClr val="000000"/>
                </a:solidFill>
                <a:latin typeface="Bitstream Vera Sans Mono" panose="020B0609030804020204" pitchFamily="49" charset="0"/>
              </a:rPr>
              <a:t>zeros(256,1,B);</a:t>
            </a:r>
            <a:endParaRPr lang="en-US" sz="1800" dirty="0" smtClean="0">
              <a:solidFill>
                <a:srgbClr val="0000FF"/>
              </a:solidFill>
              <a:latin typeface="Bitstream Vera Sans Mono" panose="020B0609030804020204" pitchFamily="49" charset="0"/>
            </a:endParaRPr>
          </a:p>
          <a:p>
            <a:pPr lvl="1"/>
            <a:r>
              <a:rPr lang="en-US" sz="1800" dirty="0" smtClean="0">
                <a:solidFill>
                  <a:srgbClr val="0000FF"/>
                </a:solidFill>
                <a:latin typeface="Bitstream Vera Sans Mono" panose="020B0609030804020204" pitchFamily="49" charset="0"/>
              </a:rPr>
              <a:t>for b = 1:B</a:t>
            </a:r>
            <a:endParaRPr lang="en-US" sz="1800" dirty="0">
              <a:solidFill>
                <a:srgbClr val="0000FF"/>
              </a:solidFill>
              <a:latin typeface="Bitstream Vera Sans Mono" panose="020B0609030804020204" pitchFamily="49" charset="0"/>
            </a:endParaRPr>
          </a:p>
          <a:p>
            <a:pPr lvl="1">
              <a:tabLst>
                <a:tab pos="457200" algn="l"/>
              </a:tabLst>
            </a:pPr>
            <a:r>
              <a:rPr lang="en-US" sz="1800" dirty="0" smtClean="0">
                <a:solidFill>
                  <a:schemeClr val="tx1"/>
                </a:solidFill>
                <a:latin typeface="Bitstream Vera Sans Mono" panose="020B0609030804020204" pitchFamily="49" charset="0"/>
              </a:rPr>
              <a:t>	</a:t>
            </a:r>
            <a:r>
              <a:rPr lang="en-US" sz="1800" dirty="0" smtClean="0">
                <a:latin typeface="Bitstream Vera Sans Mono" panose="020B0609030804020204" pitchFamily="49" charset="0"/>
              </a:rPr>
              <a:t>h(:,1,b) </a:t>
            </a:r>
            <a:r>
              <a:rPr lang="en-US" sz="1800" dirty="0">
                <a:latin typeface="Bitstream Vera Sans Mono" panose="020B0609030804020204" pitchFamily="49" charset="0"/>
              </a:rPr>
              <a:t>= </a:t>
            </a:r>
            <a:r>
              <a:rPr lang="en-US" sz="1800" dirty="0" err="1" smtClean="0">
                <a:latin typeface="Bitstream Vera Sans Mono" panose="020B0609030804020204" pitchFamily="49" charset="0"/>
              </a:rPr>
              <a:t>histcounts</a:t>
            </a:r>
            <a:r>
              <a:rPr lang="en-US" sz="1800" dirty="0" smtClean="0">
                <a:latin typeface="Bitstream Vera Sans Mono" panose="020B0609030804020204" pitchFamily="49" charset="0"/>
              </a:rPr>
              <a:t>(I(:,:,b),[0:256])’;</a:t>
            </a:r>
            <a:endParaRPr lang="en-US" sz="1800" dirty="0">
              <a:latin typeface="Bitstream Vera Sans Mono" panose="020B0609030804020204" pitchFamily="49" charset="0"/>
            </a:endParaRPr>
          </a:p>
          <a:p>
            <a:pPr lvl="1">
              <a:tabLst>
                <a:tab pos="457200" algn="l"/>
              </a:tabLst>
            </a:pPr>
            <a:r>
              <a:rPr lang="en-US" sz="1800" dirty="0">
                <a:solidFill>
                  <a:srgbClr val="0000FF"/>
                </a:solidFill>
                <a:latin typeface="Bitstream Vera Sans Mono" panose="020B0609030804020204" pitchFamily="49" charset="0"/>
              </a:rPr>
              <a:t>end;</a:t>
            </a:r>
          </a:p>
          <a:p>
            <a:endParaRPr lang="en-US" sz="1800" dirty="0">
              <a:solidFill>
                <a:srgbClr val="0000FF"/>
              </a:solidFill>
              <a:latin typeface="Bitstream Vera Sans Mono" panose="020B0609030804020204" pitchFamily="49" charset="0"/>
            </a:endParaRPr>
          </a:p>
          <a:p>
            <a:r>
              <a:rPr lang="en-US" sz="1800" dirty="0" smtClean="0">
                <a:solidFill>
                  <a:srgbClr val="0000FF"/>
                </a:solidFill>
                <a:latin typeface="Bitstream Vera Sans Mono" panose="020B0609030804020204" pitchFamily="49" charset="0"/>
              </a:rPr>
              <a:t>end;</a:t>
            </a:r>
            <a:endParaRPr lang="en-US" sz="1800" dirty="0">
              <a:solidFill>
                <a:srgbClr val="0000FF"/>
              </a:solidFill>
              <a:latin typeface="Bitstream Vera Sans Mono" panose="020B0609030804020204" pitchFamily="49" charset="0"/>
            </a:endParaRPr>
          </a:p>
        </p:txBody>
      </p:sp>
    </p:spTree>
    <p:extLst>
      <p:ext uri="{BB962C8B-B14F-4D97-AF65-F5344CB8AC3E}">
        <p14:creationId xmlns:p14="http://schemas.microsoft.com/office/powerpoint/2010/main" val="718530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6150" r="6746"/>
          <a:stretch/>
        </p:blipFill>
        <p:spPr>
          <a:xfrm>
            <a:off x="4638675" y="1981200"/>
            <a:ext cx="4181476" cy="3600450"/>
          </a:xfrm>
          <a:prstGeom prst="rect">
            <a:avLst/>
          </a:prstGeom>
          <a:ln>
            <a:solidFill>
              <a:schemeClr val="tx1"/>
            </a:solidFill>
          </a:ln>
        </p:spPr>
      </p:pic>
      <p:sp>
        <p:nvSpPr>
          <p:cNvPr id="2" name="Title 1"/>
          <p:cNvSpPr>
            <a:spLocks noGrp="1"/>
          </p:cNvSpPr>
          <p:nvPr>
            <p:ph type="title"/>
          </p:nvPr>
        </p:nvSpPr>
        <p:spPr>
          <a:xfrm>
            <a:off x="381000" y="1066800"/>
            <a:ext cx="6934200" cy="723900"/>
          </a:xfrm>
        </p:spPr>
        <p:txBody>
          <a:bodyPr/>
          <a:lstStyle/>
          <a:p>
            <a:r>
              <a:rPr lang="en-US" sz="3600" dirty="0" smtClean="0"/>
              <a:t>Monochrome Intensity Distributions</a:t>
            </a:r>
            <a:endParaRPr lang="en-US" sz="3600" dirty="0"/>
          </a:p>
        </p:txBody>
      </p:sp>
      <p:sp>
        <p:nvSpPr>
          <p:cNvPr id="3" name="Date Placeholder 2"/>
          <p:cNvSpPr>
            <a:spLocks noGrp="1"/>
          </p:cNvSpPr>
          <p:nvPr>
            <p:ph type="dt" sz="half" idx="10"/>
          </p:nvPr>
        </p:nvSpPr>
        <p:spPr/>
        <p:txBody>
          <a:bodyPr/>
          <a:lstStyle/>
          <a:p>
            <a:r>
              <a:rPr lang="en-US" smtClean="0"/>
              <a:t>20 September 2016</a:t>
            </a:r>
            <a:endParaRPr lang="en-US" dirty="0"/>
          </a:p>
        </p:txBody>
      </p:sp>
      <p:sp>
        <p:nvSpPr>
          <p:cNvPr id="4" name="Footer Placeholder 3"/>
          <p:cNvSpPr>
            <a:spLocks noGrp="1"/>
          </p:cNvSpPr>
          <p:nvPr>
            <p:ph type="ftr" sz="quarter" idx="11"/>
          </p:nvPr>
        </p:nvSpPr>
        <p:spPr/>
        <p:txBody>
          <a:bodyPr/>
          <a:lstStyle/>
          <a:p>
            <a:r>
              <a:rPr lang="en-US" smtClean="0"/>
              <a:t>1999-2016 by Richard Alan Peters II</a:t>
            </a:r>
            <a:endParaRPr lang="en-US" dirty="0"/>
          </a:p>
        </p:txBody>
      </p:sp>
      <p:sp>
        <p:nvSpPr>
          <p:cNvPr id="5" name="Slide Number Placeholder 4"/>
          <p:cNvSpPr>
            <a:spLocks noGrp="1"/>
          </p:cNvSpPr>
          <p:nvPr>
            <p:ph type="sldNum" sz="quarter" idx="12"/>
          </p:nvPr>
        </p:nvSpPr>
        <p:spPr/>
        <p:txBody>
          <a:bodyPr/>
          <a:lstStyle/>
          <a:p>
            <a:fld id="{FE08DE76-73E9-4CC5-93E4-4A7EB9AC9684}" type="slidenum">
              <a:rPr lang="en-US" smtClean="0"/>
              <a:t>3</a:t>
            </a:fld>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981200"/>
            <a:ext cx="3962400" cy="1981200"/>
          </a:xfrm>
          <a:prstGeom prst="rect">
            <a:avLst/>
          </a:prstGeom>
          <a:effectLst>
            <a:outerShdw blurRad="50800" dist="63500" dir="2700000" algn="tl" rotWithShape="0">
              <a:prstClr val="black">
                <a:alpha val="40000"/>
              </a:prstClr>
            </a:outerShdw>
          </a:effectLst>
        </p:spPr>
      </p:pic>
      <p:sp>
        <p:nvSpPr>
          <p:cNvPr id="6" name="TextBox 5"/>
          <p:cNvSpPr txBox="1"/>
          <p:nvPr/>
        </p:nvSpPr>
        <p:spPr>
          <a:xfrm>
            <a:off x="381001" y="4038600"/>
            <a:ext cx="3962399" cy="1569660"/>
          </a:xfrm>
          <a:prstGeom prst="rect">
            <a:avLst/>
          </a:prstGeom>
          <a:noFill/>
        </p:spPr>
        <p:txBody>
          <a:bodyPr wrap="square" rtlCol="0">
            <a:spAutoFit/>
          </a:bodyPr>
          <a:lstStyle/>
          <a:p>
            <a:r>
              <a:rPr lang="en-US" sz="1600" dirty="0" smtClean="0">
                <a:latin typeface="+mn-lt"/>
                <a:cs typeface="Times New Roman" panose="02020603050405020304" pitchFamily="18" charset="0"/>
              </a:rPr>
              <a:t>This image is a small, monochrome version of a huge color mosaic made by the ESO</a:t>
            </a:r>
            <a:r>
              <a:rPr lang="en-US" sz="1600" baseline="30000" dirty="0" smtClean="0">
                <a:latin typeface="+mn-lt"/>
                <a:cs typeface="Times New Roman" panose="02020603050405020304" pitchFamily="18" charset="0"/>
              </a:rPr>
              <a:t>1</a:t>
            </a:r>
            <a:r>
              <a:rPr lang="en-US" sz="1600" dirty="0" smtClean="0">
                <a:latin typeface="+mn-lt"/>
                <a:cs typeface="Times New Roman" panose="02020603050405020304" pitchFamily="18" charset="0"/>
              </a:rPr>
              <a:t>. It contains both celestial hemispheres; it is what you would see in 360</a:t>
            </a:r>
            <a:r>
              <a:rPr lang="en-US" sz="1600" dirty="0" smtClean="0">
                <a:latin typeface="+mn-lt"/>
                <a:cs typeface="Times New Roman" panose="02020603050405020304" pitchFamily="18" charset="0"/>
                <a:sym typeface="Symbol"/>
              </a:rPr>
              <a:t> </a:t>
            </a:r>
            <a:r>
              <a:rPr lang="en-US" sz="1600" dirty="0" smtClean="0">
                <a:latin typeface="+mn-lt"/>
                <a:cs typeface="Times New Roman" panose="02020603050405020304" pitchFamily="18" charset="0"/>
              </a:rPr>
              <a:t>from empty space in the plane of the galaxy above or below the earth. </a:t>
            </a:r>
          </a:p>
        </p:txBody>
      </p:sp>
      <p:sp>
        <p:nvSpPr>
          <p:cNvPr id="14" name="TextBox 13"/>
          <p:cNvSpPr txBox="1"/>
          <p:nvPr/>
        </p:nvSpPr>
        <p:spPr>
          <a:xfrm>
            <a:off x="380999" y="5964019"/>
            <a:ext cx="8439151" cy="400110"/>
          </a:xfrm>
          <a:prstGeom prst="rect">
            <a:avLst/>
          </a:prstGeom>
          <a:noFill/>
        </p:spPr>
        <p:txBody>
          <a:bodyPr wrap="square" rtlCol="0">
            <a:spAutoFit/>
          </a:bodyPr>
          <a:lstStyle/>
          <a:p>
            <a:r>
              <a:rPr lang="en-US" sz="1200" baseline="30000" dirty="0" smtClean="0">
                <a:latin typeface="+mn-lt"/>
                <a:cs typeface="Times New Roman" panose="02020603050405020304" pitchFamily="18" charset="0"/>
              </a:rPr>
              <a:t>1</a:t>
            </a:r>
            <a:r>
              <a:rPr lang="en-US" sz="1200" dirty="0" smtClean="0">
                <a:latin typeface="+mn-lt"/>
                <a:cs typeface="Times New Roman" panose="02020603050405020304" pitchFamily="18" charset="0"/>
              </a:rPr>
              <a:t>The </a:t>
            </a:r>
            <a:r>
              <a:rPr lang="en-US" sz="1200" dirty="0" err="1" smtClean="0">
                <a:latin typeface="+mn-lt"/>
                <a:cs typeface="Times New Roman" panose="02020603050405020304" pitchFamily="18" charset="0"/>
              </a:rPr>
              <a:t>Euopean</a:t>
            </a:r>
            <a:r>
              <a:rPr lang="en-US" sz="1200" dirty="0" smtClean="0">
                <a:latin typeface="+mn-lt"/>
                <a:cs typeface="Times New Roman" panose="02020603050405020304" pitchFamily="18" charset="0"/>
              </a:rPr>
              <a:t> Southern Observatory in the Atacama desert of Chile, </a:t>
            </a:r>
            <a:r>
              <a:rPr lang="en-US" sz="1200" dirty="0">
                <a:cs typeface="Times New Roman" panose="02020603050405020304" pitchFamily="18" charset="0"/>
                <a:hlinkClick r:id="rId4"/>
              </a:rPr>
              <a:t>http://www.eso.org/public/usa/images/eso0932a/</a:t>
            </a:r>
            <a:endParaRPr lang="en-US" sz="1200" dirty="0">
              <a:cs typeface="Times New Roman" panose="02020603050405020304" pitchFamily="18" charset="0"/>
            </a:endParaRPr>
          </a:p>
          <a:p>
            <a:endParaRPr lang="en-US" sz="1200" baseline="30000" dirty="0">
              <a:latin typeface="+mn-lt"/>
              <a:cs typeface="Times New Roman" panose="02020603050405020304" pitchFamily="18" charset="0"/>
            </a:endParaRPr>
          </a:p>
        </p:txBody>
      </p:sp>
      <p:cxnSp>
        <p:nvCxnSpPr>
          <p:cNvPr id="16" name="Straight Connector 15"/>
          <p:cNvCxnSpPr/>
          <p:nvPr/>
        </p:nvCxnSpPr>
        <p:spPr bwMode="auto">
          <a:xfrm>
            <a:off x="381000" y="5943600"/>
            <a:ext cx="2095501"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964822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ChangeArrowheads="1"/>
          </p:cNvSpPr>
          <p:nvPr>
            <p:ph type="title"/>
          </p:nvPr>
        </p:nvSpPr>
        <p:spPr>
          <a:xfrm>
            <a:off x="685800" y="944563"/>
            <a:ext cx="7772400" cy="579437"/>
          </a:xfrm>
        </p:spPr>
        <p:txBody>
          <a:bodyPr>
            <a:spAutoFit/>
          </a:bodyPr>
          <a:lstStyle/>
          <a:p>
            <a:pPr algn="ctr"/>
            <a:r>
              <a:rPr lang="en-US" sz="3200" smtClean="0"/>
              <a:t>The Probability Density Function of an Image</a:t>
            </a:r>
          </a:p>
        </p:txBody>
      </p:sp>
      <p:pic>
        <p:nvPicPr>
          <p:cNvPr id="40966" name="Picture 11" descr="Lined Paper"/>
          <p:cNvPicPr>
            <a:picLocks noChangeAspect="1" noChangeArrowheads="1"/>
          </p:cNvPicPr>
          <p:nvPr/>
        </p:nvPicPr>
        <p:blipFill>
          <a:blip r:embed="rId4">
            <a:extLst>
              <a:ext uri="{28A0092B-C50C-407E-A947-70E740481C1C}">
                <a14:useLocalDpi xmlns:a14="http://schemas.microsoft.com/office/drawing/2010/main" val="0"/>
              </a:ext>
            </a:extLst>
          </a:blip>
          <a:srcRect t="12500" r="7500"/>
          <a:stretch>
            <a:fillRect/>
          </a:stretch>
        </p:blipFill>
        <p:spPr bwMode="auto">
          <a:xfrm>
            <a:off x="1219200" y="1676400"/>
            <a:ext cx="5873750" cy="4311650"/>
          </a:xfrm>
          <a:prstGeom prst="rect">
            <a:avLst/>
          </a:prstGeom>
          <a:solidFill>
            <a:schemeClr val="bg1"/>
          </a:solidFill>
          <a:ln w="9525">
            <a:solidFill>
              <a:schemeClr val="tx1"/>
            </a:solidFill>
            <a:miter lim="800000"/>
            <a:headEnd/>
            <a:tailEnd/>
          </a:ln>
          <a:effectLst>
            <a:outerShdw blurRad="63500" dist="101600" dir="8100000" algn="ctr" rotWithShape="0">
              <a:schemeClr val="bg2"/>
            </a:outerShdw>
          </a:effectLst>
          <a:extLst/>
        </p:spPr>
      </p:pic>
      <p:graphicFrame>
        <p:nvGraphicFramePr>
          <p:cNvPr id="40967" name="Object 5"/>
          <p:cNvGraphicFramePr>
            <a:graphicFrameLocks noChangeAspect="1"/>
          </p:cNvGraphicFramePr>
          <p:nvPr>
            <p:extLst>
              <p:ext uri="{D42A27DB-BD31-4B8C-83A1-F6EECF244321}">
                <p14:modId xmlns:p14="http://schemas.microsoft.com/office/powerpoint/2010/main" val="248833668"/>
              </p:ext>
            </p:extLst>
          </p:nvPr>
        </p:nvGraphicFramePr>
        <p:xfrm>
          <a:off x="1414463" y="1758950"/>
          <a:ext cx="2584450" cy="842963"/>
        </p:xfrm>
        <a:graphic>
          <a:graphicData uri="http://schemas.openxmlformats.org/presentationml/2006/ole">
            <mc:AlternateContent xmlns:mc="http://schemas.openxmlformats.org/markup-compatibility/2006">
              <mc:Choice xmlns:v="urn:schemas-microsoft-com:vml" Requires="v">
                <p:oleObj spid="_x0000_s41233" name="Equation" r:id="rId5" imgW="1434960" imgH="469800" progId="Equation.DSMT4">
                  <p:embed/>
                </p:oleObj>
              </mc:Choice>
              <mc:Fallback>
                <p:oleObj name="Equation" r:id="rId5" imgW="1434960" imgH="469800" progId="Equation.DSMT4">
                  <p:embed/>
                  <p:pic>
                    <p:nvPicPr>
                      <p:cNvPr id="0" name="Object 5"/>
                      <p:cNvPicPr>
                        <a:picLocks noChangeAspect="1" noChangeArrowheads="1"/>
                      </p:cNvPicPr>
                      <p:nvPr/>
                    </p:nvPicPr>
                    <p:blipFill>
                      <a:blip r:embed="rId6"/>
                      <a:srcRect/>
                      <a:stretch>
                        <a:fillRect/>
                      </a:stretch>
                    </p:blipFill>
                    <p:spPr bwMode="auto">
                      <a:xfrm>
                        <a:off x="1414463" y="1758950"/>
                        <a:ext cx="258445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8" name="Object 6"/>
          <p:cNvGraphicFramePr>
            <a:graphicFrameLocks noChangeAspect="1"/>
          </p:cNvGraphicFramePr>
          <p:nvPr>
            <p:extLst>
              <p:ext uri="{D42A27DB-BD31-4B8C-83A1-F6EECF244321}">
                <p14:modId xmlns:p14="http://schemas.microsoft.com/office/powerpoint/2010/main" val="4127753400"/>
              </p:ext>
            </p:extLst>
          </p:nvPr>
        </p:nvGraphicFramePr>
        <p:xfrm>
          <a:off x="1414463" y="2667000"/>
          <a:ext cx="5311775" cy="1296987"/>
        </p:xfrm>
        <a:graphic>
          <a:graphicData uri="http://schemas.openxmlformats.org/presentationml/2006/ole">
            <mc:AlternateContent xmlns:mc="http://schemas.openxmlformats.org/markup-compatibility/2006">
              <mc:Choice xmlns:v="urn:schemas-microsoft-com:vml" Requires="v">
                <p:oleObj spid="_x0000_s41234" name="Equation" r:id="rId7" imgW="3225600" imgH="787320" progId="Equation.DSMT4">
                  <p:embed/>
                </p:oleObj>
              </mc:Choice>
              <mc:Fallback>
                <p:oleObj name="Equation" r:id="rId7" imgW="3225600" imgH="787320" progId="Equation.DSMT4">
                  <p:embed/>
                  <p:pic>
                    <p:nvPicPr>
                      <p:cNvPr id="0" name="Object 6"/>
                      <p:cNvPicPr>
                        <a:picLocks noChangeAspect="1" noChangeArrowheads="1"/>
                      </p:cNvPicPr>
                      <p:nvPr/>
                    </p:nvPicPr>
                    <p:blipFill>
                      <a:blip r:embed="rId8"/>
                      <a:srcRect/>
                      <a:stretch>
                        <a:fillRect/>
                      </a:stretch>
                    </p:blipFill>
                    <p:spPr bwMode="auto">
                      <a:xfrm>
                        <a:off x="1414463" y="2667000"/>
                        <a:ext cx="5311775" cy="1296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9" name="Object 7"/>
          <p:cNvGraphicFramePr>
            <a:graphicFrameLocks noChangeAspect="1"/>
          </p:cNvGraphicFramePr>
          <p:nvPr>
            <p:extLst>
              <p:ext uri="{D42A27DB-BD31-4B8C-83A1-F6EECF244321}">
                <p14:modId xmlns:p14="http://schemas.microsoft.com/office/powerpoint/2010/main" val="283591687"/>
              </p:ext>
            </p:extLst>
          </p:nvPr>
        </p:nvGraphicFramePr>
        <p:xfrm>
          <a:off x="1414463" y="4198938"/>
          <a:ext cx="5014913" cy="1533525"/>
        </p:xfrm>
        <a:graphic>
          <a:graphicData uri="http://schemas.openxmlformats.org/presentationml/2006/ole">
            <mc:AlternateContent xmlns:mc="http://schemas.openxmlformats.org/markup-compatibility/2006">
              <mc:Choice xmlns:v="urn:schemas-microsoft-com:vml" Requires="v">
                <p:oleObj spid="_x0000_s41235" name="Equation" r:id="rId9" imgW="3035160" imgH="927000" progId="Equation.DSMT4">
                  <p:embed/>
                </p:oleObj>
              </mc:Choice>
              <mc:Fallback>
                <p:oleObj name="Equation" r:id="rId9" imgW="3035160" imgH="927000" progId="Equation.DSMT4">
                  <p:embed/>
                  <p:pic>
                    <p:nvPicPr>
                      <p:cNvPr id="0" name="Object 7"/>
                      <p:cNvPicPr>
                        <a:picLocks noChangeAspect="1" noChangeArrowheads="1"/>
                      </p:cNvPicPr>
                      <p:nvPr/>
                    </p:nvPicPr>
                    <p:blipFill>
                      <a:blip r:embed="rId10"/>
                      <a:srcRect/>
                      <a:stretch>
                        <a:fillRect/>
                      </a:stretch>
                    </p:blipFill>
                    <p:spPr bwMode="auto">
                      <a:xfrm>
                        <a:off x="1414463" y="4198938"/>
                        <a:ext cx="5014913" cy="153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0" name="Text Box 15"/>
          <p:cNvSpPr txBox="1">
            <a:spLocks noChangeArrowheads="1"/>
          </p:cNvSpPr>
          <p:nvPr/>
        </p:nvSpPr>
        <p:spPr bwMode="auto">
          <a:xfrm>
            <a:off x="5486400" y="4146550"/>
            <a:ext cx="2895600" cy="1016000"/>
          </a:xfrm>
          <a:prstGeom prst="rect">
            <a:avLst/>
          </a:prstGeom>
          <a:solidFill>
            <a:srgbClr val="FFFFCC"/>
          </a:solidFill>
          <a:ln>
            <a:noFill/>
          </a:ln>
          <a:effectLst>
            <a:outerShdw blurRad="50800" dist="63500" dir="8100000" algn="tr" rotWithShape="0">
              <a:prstClr val="black">
                <a:alpha val="40000"/>
              </a:prst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a:solidFill>
                  <a:schemeClr val="tx1"/>
                </a:solidFill>
                <a:latin typeface="Comic Sans MS" pitchFamily="66" charset="0"/>
              </a:rPr>
              <a:t>This is the probability that an arbitrary pixel from </a:t>
            </a:r>
            <a:r>
              <a:rPr lang="en-US" sz="2000" b="1">
                <a:solidFill>
                  <a:schemeClr val="tx1"/>
                </a:solidFill>
                <a:latin typeface="Times New Roman" pitchFamily="18" charset="0"/>
              </a:rPr>
              <a:t>I</a:t>
            </a:r>
            <a:r>
              <a:rPr lang="en-US" sz="2000" i="1" baseline="-25000">
                <a:solidFill>
                  <a:schemeClr val="tx1"/>
                </a:solidFill>
                <a:latin typeface="Times New Roman" pitchFamily="18" charset="0"/>
              </a:rPr>
              <a:t>k</a:t>
            </a:r>
            <a:r>
              <a:rPr lang="en-US" sz="2000">
                <a:solidFill>
                  <a:schemeClr val="tx1"/>
                </a:solidFill>
                <a:latin typeface="Comic Sans MS" pitchFamily="66" charset="0"/>
              </a:rPr>
              <a:t> has value </a:t>
            </a:r>
            <a:r>
              <a:rPr lang="en-US" sz="2000" i="1">
                <a:solidFill>
                  <a:schemeClr val="tx1"/>
                </a:solidFill>
                <a:latin typeface="Times New Roman" pitchFamily="18" charset="0"/>
              </a:rPr>
              <a:t>g</a:t>
            </a:r>
            <a:r>
              <a:rPr lang="en-US" sz="2000">
                <a:solidFill>
                  <a:schemeClr val="tx1"/>
                </a:solidFill>
                <a:latin typeface="Comic Sans MS" pitchFamily="66" charset="0"/>
              </a:rPr>
              <a:t>. </a:t>
            </a:r>
            <a:endParaRPr lang="en-US" sz="2000" i="1">
              <a:solidFill>
                <a:schemeClr val="tx1"/>
              </a:solidFill>
              <a:latin typeface="Comic Sans MS" pitchFamily="66" charset="0"/>
            </a:endParaRPr>
          </a:p>
        </p:txBody>
      </p:sp>
      <p:sp>
        <p:nvSpPr>
          <p:cNvPr id="40971" name="Text Box 16"/>
          <p:cNvSpPr txBox="1">
            <a:spLocks noChangeArrowheads="1"/>
          </p:cNvSpPr>
          <p:nvPr/>
        </p:nvSpPr>
        <p:spPr bwMode="auto">
          <a:xfrm>
            <a:off x="6754813" y="1738313"/>
            <a:ext cx="1627187" cy="708025"/>
          </a:xfrm>
          <a:prstGeom prst="rect">
            <a:avLst/>
          </a:prstGeom>
          <a:solidFill>
            <a:srgbClr val="FFFFCC"/>
          </a:solidFill>
          <a:ln>
            <a:noFill/>
          </a:ln>
          <a:effectLst>
            <a:outerShdw blurRad="50800" dist="63500" dir="8100000" algn="tr" rotWithShape="0">
              <a:prstClr val="black">
                <a:alpha val="40000"/>
              </a:prstClr>
            </a:outerShdw>
          </a:effectLst>
          <a:ex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000" dirty="0">
                <a:solidFill>
                  <a:schemeClr val="tx1"/>
                </a:solidFill>
                <a:latin typeface="Comic Sans MS" pitchFamily="66" charset="0"/>
              </a:rPr>
              <a:t>pdf</a:t>
            </a:r>
          </a:p>
          <a:p>
            <a:pPr algn="ctr"/>
            <a:r>
              <a:rPr lang="en-US" sz="2000" dirty="0">
                <a:solidFill>
                  <a:schemeClr val="tx1"/>
                </a:solidFill>
                <a:latin typeface="Comic Sans MS" pitchFamily="66" charset="0"/>
              </a:rPr>
              <a:t>[lower case]</a:t>
            </a:r>
          </a:p>
        </p:txBody>
      </p:sp>
      <p:sp>
        <p:nvSpPr>
          <p:cNvPr id="2" name="Date Placeholder 1"/>
          <p:cNvSpPr>
            <a:spLocks noGrp="1"/>
          </p:cNvSpPr>
          <p:nvPr>
            <p:ph type="dt" sz="half" idx="10"/>
          </p:nvPr>
        </p:nvSpPr>
        <p:spPr/>
        <p:txBody>
          <a:bodyPr/>
          <a:lstStyle/>
          <a:p>
            <a:r>
              <a:rPr lang="en-US" smtClean="0"/>
              <a:t>20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Text Box 9"/>
          <p:cNvSpPr txBox="1">
            <a:spLocks noChangeArrowheads="1"/>
          </p:cNvSpPr>
          <p:nvPr/>
        </p:nvSpPr>
        <p:spPr bwMode="auto">
          <a:xfrm>
            <a:off x="685800" y="1752600"/>
            <a:ext cx="7924800" cy="3694113"/>
          </a:xfrm>
          <a:prstGeom prst="rect">
            <a:avLst/>
          </a:prstGeom>
          <a:solidFill>
            <a:srgbClr val="F7FFF7"/>
          </a:solidFill>
          <a:ln w="9525">
            <a:solidFill>
              <a:schemeClr val="tx1"/>
            </a:solidFill>
            <a:miter lim="800000"/>
            <a:headEnd/>
            <a:tailEnd/>
          </a:ln>
          <a:effectLst>
            <a:outerShdw dist="107763" dir="2700000" algn="ctr" rotWithShape="0">
              <a:schemeClr val="bg2"/>
            </a:outerShdw>
          </a:effectLst>
        </p:spPr>
        <p:txBody>
          <a:bodyPr tIns="91440" bIns="91440" anchor="ctr" anchorCtr="1">
            <a:spAutoFit/>
          </a:bodyPr>
          <a:lstStyle>
            <a:lvl1pPr marL="228600" indent="-228600">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spcBef>
                <a:spcPct val="50000"/>
              </a:spcBef>
              <a:buFontTx/>
              <a:buChar char="•"/>
            </a:pPr>
            <a:r>
              <a:rPr lang="en-US" sz="2400" i="1" dirty="0" err="1">
                <a:solidFill>
                  <a:schemeClr val="tx1"/>
                </a:solidFill>
                <a:latin typeface="Times New Roman" pitchFamily="18" charset="0"/>
              </a:rPr>
              <a:t>p</a:t>
            </a:r>
            <a:r>
              <a:rPr lang="en-US" sz="2400" baseline="-25000" dirty="0" err="1">
                <a:solidFill>
                  <a:schemeClr val="tx1"/>
                </a:solidFill>
                <a:latin typeface="Times New Roman" pitchFamily="18" charset="0"/>
              </a:rPr>
              <a:t>band</a:t>
            </a:r>
            <a:r>
              <a:rPr lang="en-US" sz="2400" dirty="0">
                <a:solidFill>
                  <a:schemeClr val="tx1"/>
                </a:solidFill>
                <a:latin typeface="Times New Roman" pitchFamily="18" charset="0"/>
              </a:rPr>
              <a:t>(</a:t>
            </a:r>
            <a:r>
              <a:rPr lang="en-US" sz="2400" i="1" dirty="0">
                <a:solidFill>
                  <a:schemeClr val="tx1"/>
                </a:solidFill>
                <a:latin typeface="Times New Roman" pitchFamily="18" charset="0"/>
              </a:rPr>
              <a:t>g</a:t>
            </a:r>
            <a:r>
              <a:rPr lang="en-US" sz="2400" dirty="0">
                <a:solidFill>
                  <a:schemeClr val="tx1"/>
                </a:solidFill>
                <a:latin typeface="Times New Roman" pitchFamily="18" charset="0"/>
              </a:rPr>
              <a:t>+1) is the fraction of pixels in (a specific band of) an image that have intensity value </a:t>
            </a:r>
            <a:r>
              <a:rPr lang="en-US" sz="2400" i="1" dirty="0">
                <a:solidFill>
                  <a:schemeClr val="tx1"/>
                </a:solidFill>
                <a:latin typeface="Times New Roman" pitchFamily="18" charset="0"/>
              </a:rPr>
              <a:t>g.</a:t>
            </a:r>
          </a:p>
          <a:p>
            <a:pPr>
              <a:spcBef>
                <a:spcPct val="50000"/>
              </a:spcBef>
              <a:buFontTx/>
              <a:buChar char="•"/>
            </a:pPr>
            <a:r>
              <a:rPr lang="en-US" sz="2400" i="1" dirty="0" err="1">
                <a:solidFill>
                  <a:schemeClr val="tx1"/>
                </a:solidFill>
                <a:latin typeface="Times New Roman" pitchFamily="18" charset="0"/>
              </a:rPr>
              <a:t>p</a:t>
            </a:r>
            <a:r>
              <a:rPr lang="en-US" sz="2400" baseline="-25000" dirty="0" err="1">
                <a:solidFill>
                  <a:schemeClr val="tx1"/>
                </a:solidFill>
                <a:latin typeface="Times New Roman" pitchFamily="18" charset="0"/>
              </a:rPr>
              <a:t>band</a:t>
            </a:r>
            <a:r>
              <a:rPr lang="en-US" sz="2400" dirty="0">
                <a:solidFill>
                  <a:schemeClr val="tx1"/>
                </a:solidFill>
                <a:latin typeface="Times New Roman" pitchFamily="18" charset="0"/>
              </a:rPr>
              <a:t>(</a:t>
            </a:r>
            <a:r>
              <a:rPr lang="en-US" sz="2400" i="1" dirty="0">
                <a:solidFill>
                  <a:schemeClr val="tx1"/>
                </a:solidFill>
                <a:latin typeface="Times New Roman" pitchFamily="18" charset="0"/>
              </a:rPr>
              <a:t>g</a:t>
            </a:r>
            <a:r>
              <a:rPr lang="en-US" sz="2400" dirty="0">
                <a:solidFill>
                  <a:schemeClr val="tx1"/>
                </a:solidFill>
                <a:latin typeface="Times New Roman" pitchFamily="18" charset="0"/>
              </a:rPr>
              <a:t>+1) is the probability that a pixel randomly selected from the given band has intensity value </a:t>
            </a:r>
            <a:r>
              <a:rPr lang="en-US" sz="2400" i="1" dirty="0">
                <a:solidFill>
                  <a:schemeClr val="tx1"/>
                </a:solidFill>
                <a:latin typeface="Times New Roman" pitchFamily="18" charset="0"/>
              </a:rPr>
              <a:t>g.</a:t>
            </a:r>
          </a:p>
          <a:p>
            <a:pPr>
              <a:spcBef>
                <a:spcPct val="50000"/>
              </a:spcBef>
              <a:buFontTx/>
              <a:buChar char="•"/>
            </a:pPr>
            <a:r>
              <a:rPr lang="en-US" sz="2400" dirty="0">
                <a:solidFill>
                  <a:schemeClr val="tx1"/>
                </a:solidFill>
                <a:latin typeface="Times New Roman" pitchFamily="18" charset="0"/>
              </a:rPr>
              <a:t>Whereas the sum of the histogram </a:t>
            </a:r>
            <a:r>
              <a:rPr lang="en-US" sz="2400" i="1" dirty="0" err="1">
                <a:solidFill>
                  <a:schemeClr val="tx1"/>
                </a:solidFill>
                <a:latin typeface="Times New Roman" pitchFamily="18" charset="0"/>
              </a:rPr>
              <a:t>h</a:t>
            </a:r>
            <a:r>
              <a:rPr lang="en-US" sz="2400" baseline="-25000" dirty="0" err="1">
                <a:solidFill>
                  <a:schemeClr val="tx1"/>
                </a:solidFill>
                <a:latin typeface="Times New Roman" pitchFamily="18" charset="0"/>
              </a:rPr>
              <a:t>band</a:t>
            </a:r>
            <a:r>
              <a:rPr lang="en-US" sz="2400" dirty="0">
                <a:solidFill>
                  <a:schemeClr val="tx1"/>
                </a:solidFill>
                <a:latin typeface="Times New Roman" pitchFamily="18" charset="0"/>
              </a:rPr>
              <a:t>(</a:t>
            </a:r>
            <a:r>
              <a:rPr lang="en-US" sz="2400" i="1" dirty="0">
                <a:solidFill>
                  <a:schemeClr val="tx1"/>
                </a:solidFill>
                <a:latin typeface="Times New Roman" pitchFamily="18" charset="0"/>
              </a:rPr>
              <a:t>g</a:t>
            </a:r>
            <a:r>
              <a:rPr lang="en-US" sz="2400" dirty="0">
                <a:solidFill>
                  <a:schemeClr val="tx1"/>
                </a:solidFill>
                <a:latin typeface="Times New Roman" pitchFamily="18" charset="0"/>
              </a:rPr>
              <a:t>+1) over all </a:t>
            </a:r>
            <a:r>
              <a:rPr lang="en-US" sz="2400" i="1" dirty="0">
                <a:solidFill>
                  <a:schemeClr val="tx1"/>
                </a:solidFill>
                <a:latin typeface="Times New Roman" pitchFamily="18" charset="0"/>
              </a:rPr>
              <a:t>g </a:t>
            </a:r>
            <a:r>
              <a:rPr lang="en-US" sz="2400" dirty="0">
                <a:solidFill>
                  <a:schemeClr val="tx1"/>
                </a:solidFill>
                <a:latin typeface="Times New Roman" pitchFamily="18" charset="0"/>
              </a:rPr>
              <a:t>from</a:t>
            </a:r>
            <a:r>
              <a:rPr lang="en-US" sz="2400" i="1" dirty="0">
                <a:solidFill>
                  <a:schemeClr val="tx1"/>
                </a:solidFill>
                <a:latin typeface="Times New Roman" pitchFamily="18" charset="0"/>
              </a:rPr>
              <a:t> </a:t>
            </a:r>
            <a:r>
              <a:rPr lang="en-US" sz="2400" dirty="0">
                <a:solidFill>
                  <a:schemeClr val="tx1"/>
                </a:solidFill>
                <a:latin typeface="Times New Roman" pitchFamily="18" charset="0"/>
              </a:rPr>
              <a:t>1 to 256 is equal to the number of pixels in the image, the sum of </a:t>
            </a:r>
            <a:r>
              <a:rPr lang="en-US" sz="2400" i="1" dirty="0" err="1">
                <a:solidFill>
                  <a:schemeClr val="tx1"/>
                </a:solidFill>
                <a:latin typeface="Times New Roman" pitchFamily="18" charset="0"/>
              </a:rPr>
              <a:t>p</a:t>
            </a:r>
            <a:r>
              <a:rPr lang="en-US" sz="2400" baseline="-25000" dirty="0" err="1">
                <a:solidFill>
                  <a:schemeClr val="tx1"/>
                </a:solidFill>
                <a:latin typeface="Times New Roman" pitchFamily="18" charset="0"/>
              </a:rPr>
              <a:t>band</a:t>
            </a:r>
            <a:r>
              <a:rPr lang="en-US" sz="2400" dirty="0">
                <a:solidFill>
                  <a:schemeClr val="tx1"/>
                </a:solidFill>
                <a:latin typeface="Times New Roman" pitchFamily="18" charset="0"/>
              </a:rPr>
              <a:t>(</a:t>
            </a:r>
            <a:r>
              <a:rPr lang="en-US" sz="2400" i="1" dirty="0">
                <a:solidFill>
                  <a:schemeClr val="tx1"/>
                </a:solidFill>
                <a:latin typeface="Times New Roman" pitchFamily="18" charset="0"/>
              </a:rPr>
              <a:t>g</a:t>
            </a:r>
            <a:r>
              <a:rPr lang="en-US" sz="2400" dirty="0">
                <a:solidFill>
                  <a:schemeClr val="tx1"/>
                </a:solidFill>
                <a:latin typeface="Times New Roman" pitchFamily="18" charset="0"/>
              </a:rPr>
              <a:t>+1) over all </a:t>
            </a:r>
            <a:r>
              <a:rPr lang="en-US" sz="2400" i="1" dirty="0">
                <a:solidFill>
                  <a:schemeClr val="tx1"/>
                </a:solidFill>
                <a:latin typeface="Times New Roman" pitchFamily="18" charset="0"/>
              </a:rPr>
              <a:t>g </a:t>
            </a:r>
            <a:r>
              <a:rPr lang="en-US" sz="2400" dirty="0">
                <a:solidFill>
                  <a:schemeClr val="tx1"/>
                </a:solidFill>
                <a:latin typeface="Times New Roman" pitchFamily="18" charset="0"/>
              </a:rPr>
              <a:t>is 1</a:t>
            </a:r>
            <a:r>
              <a:rPr lang="en-US" sz="2400" i="1" dirty="0">
                <a:solidFill>
                  <a:schemeClr val="tx1"/>
                </a:solidFill>
                <a:latin typeface="Times New Roman" pitchFamily="18" charset="0"/>
              </a:rPr>
              <a:t>.</a:t>
            </a:r>
          </a:p>
          <a:p>
            <a:pPr>
              <a:spcBef>
                <a:spcPct val="50000"/>
              </a:spcBef>
              <a:buFontTx/>
              <a:buChar char="•"/>
            </a:pPr>
            <a:r>
              <a:rPr lang="en-US" sz="2400" i="1" dirty="0">
                <a:solidFill>
                  <a:schemeClr val="tx1"/>
                </a:solidFill>
                <a:latin typeface="Times New Roman" pitchFamily="18" charset="0"/>
              </a:rPr>
              <a:t>p</a:t>
            </a:r>
            <a:r>
              <a:rPr lang="en-US" sz="2400" baseline="-25000" dirty="0">
                <a:solidFill>
                  <a:schemeClr val="tx1"/>
                </a:solidFill>
                <a:latin typeface="Times New Roman" pitchFamily="18" charset="0"/>
              </a:rPr>
              <a:t>band</a:t>
            </a:r>
            <a:r>
              <a:rPr lang="en-US" sz="2400" dirty="0">
                <a:solidFill>
                  <a:schemeClr val="tx1"/>
                </a:solidFill>
                <a:latin typeface="Times New Roman" pitchFamily="18" charset="0"/>
              </a:rPr>
              <a:t> is the </a:t>
            </a:r>
            <a:r>
              <a:rPr lang="en-US" sz="2400" dirty="0">
                <a:solidFill>
                  <a:srgbClr val="FF0000"/>
                </a:solidFill>
              </a:rPr>
              <a:t>normalized histogram</a:t>
            </a:r>
            <a:r>
              <a:rPr lang="en-US" sz="2400" dirty="0">
                <a:solidFill>
                  <a:schemeClr val="tx1"/>
                </a:solidFill>
                <a:latin typeface="Times New Roman" pitchFamily="18" charset="0"/>
              </a:rPr>
              <a:t> of the band.</a:t>
            </a:r>
          </a:p>
        </p:txBody>
      </p:sp>
      <p:sp>
        <p:nvSpPr>
          <p:cNvPr id="41990" name="Rectangle 12"/>
          <p:cNvSpPr>
            <a:spLocks noGrp="1" noChangeArrowheads="1"/>
          </p:cNvSpPr>
          <p:nvPr>
            <p:ph type="title"/>
          </p:nvPr>
        </p:nvSpPr>
        <p:spPr>
          <a:xfrm>
            <a:off x="685800" y="944563"/>
            <a:ext cx="7772400" cy="579437"/>
          </a:xfrm>
          <a:noFill/>
        </p:spPr>
        <p:txBody>
          <a:bodyPr>
            <a:spAutoFit/>
          </a:bodyPr>
          <a:lstStyle/>
          <a:p>
            <a:pPr algn="ctr"/>
            <a:r>
              <a:rPr lang="en-US" sz="3200" smtClean="0"/>
              <a:t>The Probability Density Function of an Image</a:t>
            </a:r>
          </a:p>
        </p:txBody>
      </p:sp>
      <p:sp>
        <p:nvSpPr>
          <p:cNvPr id="2" name="Date Placeholder 1"/>
          <p:cNvSpPr>
            <a:spLocks noGrp="1"/>
          </p:cNvSpPr>
          <p:nvPr>
            <p:ph type="dt" sz="half" idx="10"/>
          </p:nvPr>
        </p:nvSpPr>
        <p:spPr/>
        <p:txBody>
          <a:bodyPr/>
          <a:lstStyle/>
          <a:p>
            <a:r>
              <a:rPr lang="en-US" smtClean="0"/>
              <a:t>20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6" name="Slide Number Placeholder 5"/>
          <p:cNvSpPr>
            <a:spLocks noGrp="1"/>
          </p:cNvSpPr>
          <p:nvPr>
            <p:ph type="sldNum" sz="quarter" idx="12"/>
          </p:nvPr>
        </p:nvSpPr>
        <p:spPr/>
        <p:txBody>
          <a:bodyPr/>
          <a:lstStyle/>
          <a:p>
            <a:fld id="{FE08DE76-73E9-4CC5-93E4-4A7EB9AC9684}" type="slidenum">
              <a:rPr lang="en-US" smtClean="0"/>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a:xfrm>
            <a:off x="381000" y="944563"/>
            <a:ext cx="8382000" cy="579437"/>
          </a:xfrm>
        </p:spPr>
        <p:txBody>
          <a:bodyPr>
            <a:spAutoFit/>
          </a:bodyPr>
          <a:lstStyle/>
          <a:p>
            <a:pPr algn="ctr"/>
            <a:r>
              <a:rPr lang="en-US" sz="3200" smtClean="0"/>
              <a:t>The Probability Distribution Function of an Image</a:t>
            </a:r>
          </a:p>
        </p:txBody>
      </p:sp>
      <p:pic>
        <p:nvPicPr>
          <p:cNvPr id="43014" name="Picture 4" descr="Lined Paper"/>
          <p:cNvPicPr>
            <a:picLocks noChangeAspect="1" noChangeArrowheads="1"/>
          </p:cNvPicPr>
          <p:nvPr/>
        </p:nvPicPr>
        <p:blipFill>
          <a:blip r:embed="rId4">
            <a:extLst>
              <a:ext uri="{28A0092B-C50C-407E-A947-70E740481C1C}">
                <a14:useLocalDpi xmlns:a14="http://schemas.microsoft.com/office/drawing/2010/main" val="0"/>
              </a:ext>
            </a:extLst>
          </a:blip>
          <a:srcRect t="12500" r="7500"/>
          <a:stretch>
            <a:fillRect/>
          </a:stretch>
        </p:blipFill>
        <p:spPr bwMode="auto">
          <a:xfrm>
            <a:off x="1219200" y="1752600"/>
            <a:ext cx="5873750" cy="4311650"/>
          </a:xfrm>
          <a:prstGeom prst="rect">
            <a:avLst/>
          </a:prstGeom>
          <a:solidFill>
            <a:schemeClr val="bg1"/>
          </a:solidFill>
          <a:ln w="9525">
            <a:solidFill>
              <a:schemeClr val="tx1"/>
            </a:solidFill>
            <a:miter lim="800000"/>
            <a:headEnd/>
            <a:tailEnd/>
          </a:ln>
          <a:effectLst>
            <a:outerShdw blurRad="63500" dist="63500" dir="8100000" algn="ctr" rotWithShape="0">
              <a:schemeClr val="bg2"/>
            </a:outerShdw>
          </a:effectLst>
          <a:extLst/>
        </p:spPr>
      </p:pic>
      <p:graphicFrame>
        <p:nvGraphicFramePr>
          <p:cNvPr id="43015" name="Object 6"/>
          <p:cNvGraphicFramePr>
            <a:graphicFrameLocks noChangeAspect="1"/>
          </p:cNvGraphicFramePr>
          <p:nvPr>
            <p:extLst>
              <p:ext uri="{D42A27DB-BD31-4B8C-83A1-F6EECF244321}">
                <p14:modId xmlns:p14="http://schemas.microsoft.com/office/powerpoint/2010/main" val="807486341"/>
              </p:ext>
            </p:extLst>
          </p:nvPr>
        </p:nvGraphicFramePr>
        <p:xfrm>
          <a:off x="1343025" y="3162300"/>
          <a:ext cx="5556250" cy="1198563"/>
        </p:xfrm>
        <a:graphic>
          <a:graphicData uri="http://schemas.openxmlformats.org/presentationml/2006/ole">
            <mc:AlternateContent xmlns:mc="http://schemas.openxmlformats.org/markup-compatibility/2006">
              <mc:Choice xmlns:v="urn:schemas-microsoft-com:vml" Requires="v">
                <p:oleObj spid="_x0000_s43107" name="Equation" r:id="rId5" imgW="4178160" imgH="901440" progId="Equation.DSMT4">
                  <p:embed/>
                </p:oleObj>
              </mc:Choice>
              <mc:Fallback>
                <p:oleObj name="Equation" r:id="rId5" imgW="4178160" imgH="901440" progId="Equation.DSMT4">
                  <p:embed/>
                  <p:pic>
                    <p:nvPicPr>
                      <p:cNvPr id="0" name="Object 6"/>
                      <p:cNvPicPr>
                        <a:picLocks noChangeAspect="1" noChangeArrowheads="1"/>
                      </p:cNvPicPr>
                      <p:nvPr/>
                    </p:nvPicPr>
                    <p:blipFill>
                      <a:blip r:embed="rId6"/>
                      <a:srcRect/>
                      <a:stretch>
                        <a:fillRect/>
                      </a:stretch>
                    </p:blipFill>
                    <p:spPr bwMode="auto">
                      <a:xfrm>
                        <a:off x="1343025" y="3162300"/>
                        <a:ext cx="5556250" cy="119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6" name="Text Box 9"/>
          <p:cNvSpPr txBox="1">
            <a:spLocks noChangeArrowheads="1"/>
          </p:cNvSpPr>
          <p:nvPr/>
        </p:nvSpPr>
        <p:spPr bwMode="auto">
          <a:xfrm>
            <a:off x="4529138" y="4664075"/>
            <a:ext cx="4191000" cy="1016000"/>
          </a:xfrm>
          <a:prstGeom prst="rect">
            <a:avLst/>
          </a:prstGeom>
          <a:solidFill>
            <a:srgbClr val="FFFFCC"/>
          </a:solidFill>
          <a:ln>
            <a:noFill/>
          </a:ln>
          <a:effectLst>
            <a:outerShdw blurRad="63500" dist="63500" dir="8100000" algn="ctr" rotWithShape="0">
              <a:schemeClr val="tx1">
                <a:alpha val="50000"/>
              </a:scheme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a:solidFill>
                  <a:schemeClr val="tx1"/>
                </a:solidFill>
                <a:latin typeface="Comic Sans MS" pitchFamily="66" charset="0"/>
              </a:rPr>
              <a:t>This is the probability that any given pixel from </a:t>
            </a:r>
            <a:r>
              <a:rPr lang="en-US" sz="2000" b="1" dirty="0" err="1">
                <a:solidFill>
                  <a:schemeClr val="tx1"/>
                </a:solidFill>
                <a:latin typeface="Times New Roman" pitchFamily="18" charset="0"/>
              </a:rPr>
              <a:t>I</a:t>
            </a:r>
            <a:r>
              <a:rPr lang="en-US" sz="2000" i="1" baseline="-25000" dirty="0" err="1">
                <a:solidFill>
                  <a:schemeClr val="tx1"/>
                </a:solidFill>
                <a:latin typeface="Times New Roman" pitchFamily="18" charset="0"/>
              </a:rPr>
              <a:t>k</a:t>
            </a:r>
            <a:r>
              <a:rPr lang="en-US" sz="2000" dirty="0">
                <a:solidFill>
                  <a:schemeClr val="tx1"/>
                </a:solidFill>
                <a:latin typeface="Comic Sans MS" pitchFamily="66" charset="0"/>
              </a:rPr>
              <a:t> has value less than or equal to </a:t>
            </a:r>
            <a:r>
              <a:rPr lang="en-US" sz="2000" dirty="0">
                <a:solidFill>
                  <a:schemeClr val="tx1"/>
                </a:solidFill>
                <a:latin typeface="Times New Roman" pitchFamily="18" charset="0"/>
              </a:rPr>
              <a:t>g</a:t>
            </a:r>
            <a:r>
              <a:rPr lang="en-US" sz="2000" dirty="0">
                <a:solidFill>
                  <a:schemeClr val="tx1"/>
                </a:solidFill>
                <a:latin typeface="Comic Sans MS" pitchFamily="66" charset="0"/>
              </a:rPr>
              <a:t>. </a:t>
            </a:r>
          </a:p>
        </p:txBody>
      </p:sp>
      <p:sp>
        <p:nvSpPr>
          <p:cNvPr id="43017" name="Text Box 11"/>
          <p:cNvSpPr txBox="1">
            <a:spLocks noChangeArrowheads="1"/>
          </p:cNvSpPr>
          <p:nvPr/>
        </p:nvSpPr>
        <p:spPr bwMode="auto">
          <a:xfrm>
            <a:off x="6923088" y="1897063"/>
            <a:ext cx="1655762" cy="708025"/>
          </a:xfrm>
          <a:prstGeom prst="rect">
            <a:avLst/>
          </a:prstGeom>
          <a:solidFill>
            <a:srgbClr val="FFFFCC"/>
          </a:solidFill>
          <a:ln w="9525">
            <a:noFill/>
            <a:miter lim="800000"/>
            <a:headEnd/>
            <a:tailEnd/>
          </a:ln>
          <a:effectLst>
            <a:outerShdw blurRad="63500" dist="63500" dir="8100000" algn="ctr" rotWithShape="0">
              <a:schemeClr val="tx1">
                <a:alpha val="50000"/>
              </a:schemeClr>
            </a:outerShdw>
          </a:effectLst>
        </p:spPr>
        <p:txBody>
          <a:bodyPr wrap="non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ctr"/>
            <a:r>
              <a:rPr lang="en-US" sz="2000" dirty="0">
                <a:solidFill>
                  <a:schemeClr val="tx1"/>
                </a:solidFill>
                <a:latin typeface="Comic Sans MS" pitchFamily="66" charset="0"/>
              </a:rPr>
              <a:t>PDF</a:t>
            </a:r>
          </a:p>
          <a:p>
            <a:pPr algn="ctr"/>
            <a:r>
              <a:rPr lang="en-US" sz="2000" dirty="0">
                <a:solidFill>
                  <a:schemeClr val="tx1"/>
                </a:solidFill>
                <a:latin typeface="Comic Sans MS" pitchFamily="66" charset="0"/>
              </a:rPr>
              <a:t>[upper case]</a:t>
            </a:r>
          </a:p>
        </p:txBody>
      </p:sp>
      <p:sp>
        <p:nvSpPr>
          <p:cNvPr id="43018" name="Text Box 14"/>
          <p:cNvSpPr txBox="1">
            <a:spLocks noChangeArrowheads="1"/>
          </p:cNvSpPr>
          <p:nvPr/>
        </p:nvSpPr>
        <p:spPr bwMode="auto">
          <a:xfrm>
            <a:off x="1412875" y="1752600"/>
            <a:ext cx="3962400" cy="1317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2500">
                <a:solidFill>
                  <a:schemeClr val="tx2"/>
                </a:solidFill>
                <a:latin typeface="Arial" charset="0"/>
              </a:defRPr>
            </a:lvl1pPr>
            <a:lvl2pPr marL="742950" indent="-285750" defTabSz="820738">
              <a:defRPr sz="2500">
                <a:solidFill>
                  <a:schemeClr val="tx2"/>
                </a:solidFill>
                <a:latin typeface="Arial" charset="0"/>
              </a:defRPr>
            </a:lvl2pPr>
            <a:lvl3pPr marL="1143000" indent="-228600" defTabSz="820738">
              <a:defRPr sz="2500">
                <a:solidFill>
                  <a:schemeClr val="tx2"/>
                </a:solidFill>
                <a:latin typeface="Arial" charset="0"/>
              </a:defRPr>
            </a:lvl3pPr>
            <a:lvl4pPr marL="1600200" indent="-228600" defTabSz="820738">
              <a:defRPr sz="2500">
                <a:solidFill>
                  <a:schemeClr val="tx2"/>
                </a:solidFill>
                <a:latin typeface="Arial" charset="0"/>
              </a:defRPr>
            </a:lvl4pPr>
            <a:lvl5pPr marL="2057400" indent="-228600" defTabSz="820738">
              <a:defRPr sz="2500">
                <a:solidFill>
                  <a:schemeClr val="tx2"/>
                </a:solidFill>
                <a:latin typeface="Arial" charset="0"/>
              </a:defRPr>
            </a:lvl5pPr>
            <a:lvl6pPr marL="2514600" indent="-228600" defTabSz="820738" eaLnBrk="0" fontAlgn="base" hangingPunct="0">
              <a:spcBef>
                <a:spcPct val="0"/>
              </a:spcBef>
              <a:spcAft>
                <a:spcPct val="0"/>
              </a:spcAft>
              <a:defRPr sz="2500">
                <a:solidFill>
                  <a:schemeClr val="tx2"/>
                </a:solidFill>
                <a:latin typeface="Arial" charset="0"/>
              </a:defRPr>
            </a:lvl6pPr>
            <a:lvl7pPr marL="2971800" indent="-228600" defTabSz="820738" eaLnBrk="0" fontAlgn="base" hangingPunct="0">
              <a:spcBef>
                <a:spcPct val="0"/>
              </a:spcBef>
              <a:spcAft>
                <a:spcPct val="0"/>
              </a:spcAft>
              <a:defRPr sz="2500">
                <a:solidFill>
                  <a:schemeClr val="tx2"/>
                </a:solidFill>
                <a:latin typeface="Arial" charset="0"/>
              </a:defRPr>
            </a:lvl7pPr>
            <a:lvl8pPr marL="3429000" indent="-228600" defTabSz="820738" eaLnBrk="0" fontAlgn="base" hangingPunct="0">
              <a:spcBef>
                <a:spcPct val="0"/>
              </a:spcBef>
              <a:spcAft>
                <a:spcPct val="0"/>
              </a:spcAft>
              <a:defRPr sz="2500">
                <a:solidFill>
                  <a:schemeClr val="tx2"/>
                </a:solidFill>
                <a:latin typeface="Arial" charset="0"/>
              </a:defRPr>
            </a:lvl8pPr>
            <a:lvl9pPr marL="3886200" indent="-228600" defTabSz="820738" eaLnBrk="0" fontAlgn="base" hangingPunct="0">
              <a:spcBef>
                <a:spcPct val="0"/>
              </a:spcBef>
              <a:spcAft>
                <a:spcPct val="0"/>
              </a:spcAft>
              <a:defRPr sz="2500">
                <a:solidFill>
                  <a:schemeClr val="tx2"/>
                </a:solidFill>
                <a:latin typeface="Arial" charset="0"/>
              </a:defRPr>
            </a:lvl9pPr>
          </a:lstStyle>
          <a:p>
            <a:pPr>
              <a:lnSpc>
                <a:spcPct val="125000"/>
              </a:lnSpc>
            </a:pPr>
            <a:r>
              <a:rPr lang="en-US" sz="1600">
                <a:latin typeface="Times New Roman" pitchFamily="18" charset="0"/>
              </a:rPr>
              <a:t>Let </a:t>
            </a:r>
            <a:r>
              <a:rPr lang="en-US" sz="1600" b="1">
                <a:latin typeface="Times New Roman" pitchFamily="18" charset="0"/>
              </a:rPr>
              <a:t>q</a:t>
            </a:r>
            <a:r>
              <a:rPr lang="en-US" sz="1600">
                <a:latin typeface="Times New Roman" pitchFamily="18" charset="0"/>
              </a:rPr>
              <a:t> = [q</a:t>
            </a:r>
            <a:r>
              <a:rPr lang="en-US" sz="1600" baseline="-25000">
                <a:latin typeface="Times New Roman" pitchFamily="18" charset="0"/>
              </a:rPr>
              <a:t>1</a:t>
            </a:r>
            <a:r>
              <a:rPr lang="en-US" sz="1600">
                <a:latin typeface="Times New Roman" pitchFamily="18" charset="0"/>
              </a:rPr>
              <a:t> q</a:t>
            </a:r>
            <a:r>
              <a:rPr lang="en-US" sz="1600" baseline="-25000">
                <a:latin typeface="Times New Roman" pitchFamily="18" charset="0"/>
              </a:rPr>
              <a:t>2</a:t>
            </a:r>
            <a:r>
              <a:rPr lang="en-US" sz="1600">
                <a:latin typeface="Times New Roman" pitchFamily="18" charset="0"/>
              </a:rPr>
              <a:t> q</a:t>
            </a:r>
            <a:r>
              <a:rPr lang="en-US" sz="1600" baseline="-25000">
                <a:latin typeface="Times New Roman" pitchFamily="18" charset="0"/>
              </a:rPr>
              <a:t>3</a:t>
            </a:r>
            <a:r>
              <a:rPr lang="en-US" sz="1600">
                <a:latin typeface="Times New Roman" pitchFamily="18" charset="0"/>
              </a:rPr>
              <a:t>] = </a:t>
            </a:r>
            <a:r>
              <a:rPr lang="en-US" sz="1600" b="1">
                <a:latin typeface="Times New Roman" pitchFamily="18" charset="0"/>
              </a:rPr>
              <a:t>I</a:t>
            </a:r>
            <a:r>
              <a:rPr lang="en-US" sz="1600">
                <a:latin typeface="Times New Roman" pitchFamily="18" charset="0"/>
              </a:rPr>
              <a:t>(</a:t>
            </a:r>
            <a:r>
              <a:rPr lang="en-US" sz="1600" i="1">
                <a:latin typeface="Times New Roman" pitchFamily="18" charset="0"/>
              </a:rPr>
              <a:t>r</a:t>
            </a:r>
            <a:r>
              <a:rPr lang="en-US" sz="1600">
                <a:latin typeface="Times New Roman" pitchFamily="18" charset="0"/>
              </a:rPr>
              <a:t>,</a:t>
            </a:r>
            <a:r>
              <a:rPr lang="en-US" sz="1600" i="1">
                <a:latin typeface="Times New Roman" pitchFamily="18" charset="0"/>
              </a:rPr>
              <a:t>c</a:t>
            </a:r>
            <a:r>
              <a:rPr lang="en-US" sz="1600">
                <a:latin typeface="Times New Roman" pitchFamily="18" charset="0"/>
              </a:rPr>
              <a:t>) be the value of a randomly selected pixel from </a:t>
            </a:r>
            <a:r>
              <a:rPr lang="en-US" sz="1600" b="1">
                <a:latin typeface="Times New Roman" pitchFamily="18" charset="0"/>
              </a:rPr>
              <a:t>I</a:t>
            </a:r>
            <a:r>
              <a:rPr lang="en-US" sz="1600">
                <a:latin typeface="Times New Roman" pitchFamily="18" charset="0"/>
              </a:rPr>
              <a:t>.  Let </a:t>
            </a:r>
            <a:r>
              <a:rPr lang="en-US" sz="1600" i="1">
                <a:latin typeface="Times New Roman" pitchFamily="18" charset="0"/>
              </a:rPr>
              <a:t>g</a:t>
            </a:r>
            <a:r>
              <a:rPr lang="en-US" sz="1600">
                <a:latin typeface="Times New Roman" pitchFamily="18" charset="0"/>
              </a:rPr>
              <a:t> be a specific graylevel.  The probability that q</a:t>
            </a:r>
            <a:r>
              <a:rPr lang="en-US" sz="1600" baseline="-25000">
                <a:latin typeface="Times New Roman" pitchFamily="18" charset="0"/>
              </a:rPr>
              <a:t>k</a:t>
            </a:r>
            <a:r>
              <a:rPr lang="en-US" sz="1600">
                <a:latin typeface="Times New Roman" pitchFamily="18" charset="0"/>
              </a:rPr>
              <a:t> </a:t>
            </a:r>
            <a:r>
              <a:rPr lang="en-US" sz="1600">
                <a:latin typeface="Times New Roman" pitchFamily="18" charset="0"/>
                <a:cs typeface="Times New Roman" pitchFamily="18" charset="0"/>
              </a:rPr>
              <a:t>≤ g is given by</a:t>
            </a:r>
            <a:endParaRPr lang="en-US" sz="1600" b="1" i="1">
              <a:latin typeface="Times New Roman" pitchFamily="18" charset="0"/>
              <a:cs typeface="Times New Roman" pitchFamily="18" charset="0"/>
            </a:endParaRPr>
          </a:p>
        </p:txBody>
      </p:sp>
      <p:sp>
        <p:nvSpPr>
          <p:cNvPr id="43019" name="Text Box 15"/>
          <p:cNvSpPr txBox="1">
            <a:spLocks noChangeArrowheads="1"/>
          </p:cNvSpPr>
          <p:nvPr/>
        </p:nvSpPr>
        <p:spPr bwMode="auto">
          <a:xfrm>
            <a:off x="1412875" y="4527550"/>
            <a:ext cx="1616075" cy="10112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2500">
                <a:solidFill>
                  <a:schemeClr val="tx2"/>
                </a:solidFill>
                <a:latin typeface="Arial" charset="0"/>
              </a:defRPr>
            </a:lvl1pPr>
            <a:lvl2pPr marL="742950" indent="-285750" defTabSz="820738">
              <a:defRPr sz="2500">
                <a:solidFill>
                  <a:schemeClr val="tx2"/>
                </a:solidFill>
                <a:latin typeface="Arial" charset="0"/>
              </a:defRPr>
            </a:lvl2pPr>
            <a:lvl3pPr marL="1143000" indent="-228600" defTabSz="820738">
              <a:defRPr sz="2500">
                <a:solidFill>
                  <a:schemeClr val="tx2"/>
                </a:solidFill>
                <a:latin typeface="Arial" charset="0"/>
              </a:defRPr>
            </a:lvl3pPr>
            <a:lvl4pPr marL="1600200" indent="-228600" defTabSz="820738">
              <a:defRPr sz="2500">
                <a:solidFill>
                  <a:schemeClr val="tx2"/>
                </a:solidFill>
                <a:latin typeface="Arial" charset="0"/>
              </a:defRPr>
            </a:lvl4pPr>
            <a:lvl5pPr marL="2057400" indent="-228600" defTabSz="820738">
              <a:defRPr sz="2500">
                <a:solidFill>
                  <a:schemeClr val="tx2"/>
                </a:solidFill>
                <a:latin typeface="Arial" charset="0"/>
              </a:defRPr>
            </a:lvl5pPr>
            <a:lvl6pPr marL="2514600" indent="-228600" defTabSz="820738" eaLnBrk="0" fontAlgn="base" hangingPunct="0">
              <a:spcBef>
                <a:spcPct val="0"/>
              </a:spcBef>
              <a:spcAft>
                <a:spcPct val="0"/>
              </a:spcAft>
              <a:defRPr sz="2500">
                <a:solidFill>
                  <a:schemeClr val="tx2"/>
                </a:solidFill>
                <a:latin typeface="Arial" charset="0"/>
              </a:defRPr>
            </a:lvl6pPr>
            <a:lvl7pPr marL="2971800" indent="-228600" defTabSz="820738" eaLnBrk="0" fontAlgn="base" hangingPunct="0">
              <a:spcBef>
                <a:spcPct val="0"/>
              </a:spcBef>
              <a:spcAft>
                <a:spcPct val="0"/>
              </a:spcAft>
              <a:defRPr sz="2500">
                <a:solidFill>
                  <a:schemeClr val="tx2"/>
                </a:solidFill>
                <a:latin typeface="Arial" charset="0"/>
              </a:defRPr>
            </a:lvl7pPr>
            <a:lvl8pPr marL="3429000" indent="-228600" defTabSz="820738" eaLnBrk="0" fontAlgn="base" hangingPunct="0">
              <a:spcBef>
                <a:spcPct val="0"/>
              </a:spcBef>
              <a:spcAft>
                <a:spcPct val="0"/>
              </a:spcAft>
              <a:defRPr sz="2500">
                <a:solidFill>
                  <a:schemeClr val="tx2"/>
                </a:solidFill>
                <a:latin typeface="Arial" charset="0"/>
              </a:defRPr>
            </a:lvl8pPr>
            <a:lvl9pPr marL="3886200" indent="-228600" defTabSz="820738" eaLnBrk="0" fontAlgn="base" hangingPunct="0">
              <a:spcBef>
                <a:spcPct val="0"/>
              </a:spcBef>
              <a:spcAft>
                <a:spcPct val="0"/>
              </a:spcAft>
              <a:defRPr sz="2500">
                <a:solidFill>
                  <a:schemeClr val="tx2"/>
                </a:solidFill>
                <a:latin typeface="Arial" charset="0"/>
              </a:defRPr>
            </a:lvl9pPr>
          </a:lstStyle>
          <a:p>
            <a:pPr>
              <a:lnSpc>
                <a:spcPct val="125000"/>
              </a:lnSpc>
            </a:pPr>
            <a:r>
              <a:rPr lang="en-US" sz="1600" dirty="0">
                <a:latin typeface="Times New Roman" pitchFamily="18" charset="0"/>
              </a:rPr>
              <a:t>where </a:t>
            </a:r>
            <a:r>
              <a:rPr lang="en-US" sz="1600" i="1" dirty="0" err="1">
                <a:latin typeface="Times New Roman" pitchFamily="18" charset="0"/>
              </a:rPr>
              <a:t>h</a:t>
            </a:r>
            <a:r>
              <a:rPr lang="en-US" sz="1600" b="1" baseline="-25000" dirty="0" err="1">
                <a:latin typeface="Times New Roman" pitchFamily="18" charset="0"/>
              </a:rPr>
              <a:t>I</a:t>
            </a:r>
            <a:r>
              <a:rPr lang="en-US" sz="1600" i="1" baseline="-25000" dirty="0" err="1">
                <a:latin typeface="Times New Roman" pitchFamily="18" charset="0"/>
              </a:rPr>
              <a:t>k</a:t>
            </a:r>
            <a:r>
              <a:rPr lang="en-US" sz="1600" dirty="0">
                <a:latin typeface="Times New Roman" pitchFamily="18" charset="0"/>
              </a:rPr>
              <a:t>(</a:t>
            </a:r>
            <a:r>
              <a:rPr lang="el-GR" sz="1600" i="1" dirty="0">
                <a:latin typeface="Times New Roman" pitchFamily="18" charset="0"/>
                <a:cs typeface="Times New Roman" pitchFamily="18" charset="0"/>
              </a:rPr>
              <a:t>γ</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+1</a:t>
            </a:r>
            <a:r>
              <a:rPr lang="en-US" sz="1600" dirty="0">
                <a:latin typeface="Times New Roman" pitchFamily="18" charset="0"/>
              </a:rPr>
              <a:t>) is the histogram of the </a:t>
            </a:r>
            <a:r>
              <a:rPr lang="en-US" sz="1600" i="1" dirty="0" err="1">
                <a:latin typeface="Times New Roman" pitchFamily="18" charset="0"/>
              </a:rPr>
              <a:t>k</a:t>
            </a:r>
            <a:r>
              <a:rPr lang="en-US" sz="1600" dirty="0" err="1">
                <a:latin typeface="Times New Roman" pitchFamily="18" charset="0"/>
              </a:rPr>
              <a:t>th</a:t>
            </a:r>
            <a:r>
              <a:rPr lang="en-US" sz="1600" dirty="0">
                <a:latin typeface="Times New Roman" pitchFamily="18" charset="0"/>
              </a:rPr>
              <a:t> band of </a:t>
            </a:r>
            <a:r>
              <a:rPr lang="en-US" sz="1600" b="1" dirty="0">
                <a:latin typeface="Times New Roman" pitchFamily="18" charset="0"/>
              </a:rPr>
              <a:t>I</a:t>
            </a:r>
            <a:r>
              <a:rPr lang="en-US" sz="1600" dirty="0">
                <a:latin typeface="Times New Roman" pitchFamily="18" charset="0"/>
              </a:rPr>
              <a:t>.</a:t>
            </a:r>
          </a:p>
        </p:txBody>
      </p:sp>
      <p:sp>
        <p:nvSpPr>
          <p:cNvPr id="2" name="Date Placeholder 1"/>
          <p:cNvSpPr>
            <a:spLocks noGrp="1"/>
          </p:cNvSpPr>
          <p:nvPr>
            <p:ph type="dt" sz="half" idx="10"/>
          </p:nvPr>
        </p:nvSpPr>
        <p:spPr/>
        <p:txBody>
          <a:bodyPr/>
          <a:lstStyle/>
          <a:p>
            <a:r>
              <a:rPr lang="en-US" smtClean="0"/>
              <a:t>20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11"/>
          <p:cNvSpPr>
            <a:spLocks noGrp="1" noChangeArrowheads="1"/>
          </p:cNvSpPr>
          <p:nvPr>
            <p:ph type="title"/>
          </p:nvPr>
        </p:nvSpPr>
        <p:spPr>
          <a:xfrm>
            <a:off x="381000" y="944563"/>
            <a:ext cx="8382000" cy="579437"/>
          </a:xfrm>
          <a:noFill/>
        </p:spPr>
        <p:txBody>
          <a:bodyPr>
            <a:spAutoFit/>
          </a:bodyPr>
          <a:lstStyle/>
          <a:p>
            <a:pPr algn="ctr"/>
            <a:r>
              <a:rPr lang="en-US" sz="3200" smtClean="0"/>
              <a:t>The Probability Distribution Function of an Image</a:t>
            </a:r>
          </a:p>
        </p:txBody>
      </p:sp>
      <p:pic>
        <p:nvPicPr>
          <p:cNvPr id="44038" name="Picture 4" descr="Lined Paper"/>
          <p:cNvPicPr>
            <a:picLocks noChangeAspect="1" noChangeArrowheads="1"/>
          </p:cNvPicPr>
          <p:nvPr/>
        </p:nvPicPr>
        <p:blipFill>
          <a:blip r:embed="rId4">
            <a:extLst>
              <a:ext uri="{28A0092B-C50C-407E-A947-70E740481C1C}">
                <a14:useLocalDpi xmlns:a14="http://schemas.microsoft.com/office/drawing/2010/main" val="0"/>
              </a:ext>
            </a:extLst>
          </a:blip>
          <a:srcRect t="12500" r="7500"/>
          <a:stretch>
            <a:fillRect/>
          </a:stretch>
        </p:blipFill>
        <p:spPr bwMode="auto">
          <a:xfrm>
            <a:off x="1219200" y="1752600"/>
            <a:ext cx="5873750" cy="4311650"/>
          </a:xfrm>
          <a:prstGeom prst="rect">
            <a:avLst/>
          </a:prstGeom>
          <a:solidFill>
            <a:schemeClr val="bg1"/>
          </a:solidFill>
          <a:ln w="9525">
            <a:solidFill>
              <a:schemeClr val="tx1"/>
            </a:solidFill>
            <a:miter lim="800000"/>
            <a:headEnd/>
            <a:tailEnd/>
          </a:ln>
          <a:effectLst>
            <a:outerShdw blurRad="63500" dist="63500" dir="8100000" algn="ctr" rotWithShape="0">
              <a:schemeClr val="bg2"/>
            </a:outerShdw>
          </a:effectLst>
          <a:extLst/>
        </p:spPr>
      </p:pic>
      <p:graphicFrame>
        <p:nvGraphicFramePr>
          <p:cNvPr id="44039" name="Object 6"/>
          <p:cNvGraphicFramePr>
            <a:graphicFrameLocks noChangeAspect="1"/>
          </p:cNvGraphicFramePr>
          <p:nvPr>
            <p:extLst>
              <p:ext uri="{D42A27DB-BD31-4B8C-83A1-F6EECF244321}">
                <p14:modId xmlns:p14="http://schemas.microsoft.com/office/powerpoint/2010/main" val="2891666265"/>
              </p:ext>
            </p:extLst>
          </p:nvPr>
        </p:nvGraphicFramePr>
        <p:xfrm>
          <a:off x="1343025" y="3162300"/>
          <a:ext cx="5556250" cy="1198563"/>
        </p:xfrm>
        <a:graphic>
          <a:graphicData uri="http://schemas.openxmlformats.org/presentationml/2006/ole">
            <mc:AlternateContent xmlns:mc="http://schemas.openxmlformats.org/markup-compatibility/2006">
              <mc:Choice xmlns:v="urn:schemas-microsoft-com:vml" Requires="v">
                <p:oleObj spid="_x0000_s44131" name="Equation" r:id="rId5" imgW="4178160" imgH="901440" progId="Equation.DSMT4">
                  <p:embed/>
                </p:oleObj>
              </mc:Choice>
              <mc:Fallback>
                <p:oleObj name="Equation" r:id="rId5" imgW="4178160" imgH="901440" progId="Equation.DSMT4">
                  <p:embed/>
                  <p:pic>
                    <p:nvPicPr>
                      <p:cNvPr id="0" name="Object 6"/>
                      <p:cNvPicPr>
                        <a:picLocks noChangeAspect="1" noChangeArrowheads="1"/>
                      </p:cNvPicPr>
                      <p:nvPr/>
                    </p:nvPicPr>
                    <p:blipFill>
                      <a:blip r:embed="rId6"/>
                      <a:srcRect/>
                      <a:stretch>
                        <a:fillRect/>
                      </a:stretch>
                    </p:blipFill>
                    <p:spPr bwMode="auto">
                      <a:xfrm>
                        <a:off x="1343025" y="3162300"/>
                        <a:ext cx="5556250" cy="119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0" name="Text Box 14"/>
          <p:cNvSpPr txBox="1">
            <a:spLocks noChangeArrowheads="1"/>
          </p:cNvSpPr>
          <p:nvPr/>
        </p:nvSpPr>
        <p:spPr bwMode="auto">
          <a:xfrm>
            <a:off x="1412875" y="1752600"/>
            <a:ext cx="3962400" cy="1317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2500">
                <a:solidFill>
                  <a:schemeClr val="tx2"/>
                </a:solidFill>
                <a:latin typeface="Arial" charset="0"/>
              </a:defRPr>
            </a:lvl1pPr>
            <a:lvl2pPr marL="742950" indent="-285750" defTabSz="820738">
              <a:defRPr sz="2500">
                <a:solidFill>
                  <a:schemeClr val="tx2"/>
                </a:solidFill>
                <a:latin typeface="Arial" charset="0"/>
              </a:defRPr>
            </a:lvl2pPr>
            <a:lvl3pPr marL="1143000" indent="-228600" defTabSz="820738">
              <a:defRPr sz="2500">
                <a:solidFill>
                  <a:schemeClr val="tx2"/>
                </a:solidFill>
                <a:latin typeface="Arial" charset="0"/>
              </a:defRPr>
            </a:lvl3pPr>
            <a:lvl4pPr marL="1600200" indent="-228600" defTabSz="820738">
              <a:defRPr sz="2500">
                <a:solidFill>
                  <a:schemeClr val="tx2"/>
                </a:solidFill>
                <a:latin typeface="Arial" charset="0"/>
              </a:defRPr>
            </a:lvl4pPr>
            <a:lvl5pPr marL="2057400" indent="-228600" defTabSz="820738">
              <a:defRPr sz="2500">
                <a:solidFill>
                  <a:schemeClr val="tx2"/>
                </a:solidFill>
                <a:latin typeface="Arial" charset="0"/>
              </a:defRPr>
            </a:lvl5pPr>
            <a:lvl6pPr marL="2514600" indent="-228600" defTabSz="820738" eaLnBrk="0" fontAlgn="base" hangingPunct="0">
              <a:spcBef>
                <a:spcPct val="0"/>
              </a:spcBef>
              <a:spcAft>
                <a:spcPct val="0"/>
              </a:spcAft>
              <a:defRPr sz="2500">
                <a:solidFill>
                  <a:schemeClr val="tx2"/>
                </a:solidFill>
                <a:latin typeface="Arial" charset="0"/>
              </a:defRPr>
            </a:lvl6pPr>
            <a:lvl7pPr marL="2971800" indent="-228600" defTabSz="820738" eaLnBrk="0" fontAlgn="base" hangingPunct="0">
              <a:spcBef>
                <a:spcPct val="0"/>
              </a:spcBef>
              <a:spcAft>
                <a:spcPct val="0"/>
              </a:spcAft>
              <a:defRPr sz="2500">
                <a:solidFill>
                  <a:schemeClr val="tx2"/>
                </a:solidFill>
                <a:latin typeface="Arial" charset="0"/>
              </a:defRPr>
            </a:lvl7pPr>
            <a:lvl8pPr marL="3429000" indent="-228600" defTabSz="820738" eaLnBrk="0" fontAlgn="base" hangingPunct="0">
              <a:spcBef>
                <a:spcPct val="0"/>
              </a:spcBef>
              <a:spcAft>
                <a:spcPct val="0"/>
              </a:spcAft>
              <a:defRPr sz="2500">
                <a:solidFill>
                  <a:schemeClr val="tx2"/>
                </a:solidFill>
                <a:latin typeface="Arial" charset="0"/>
              </a:defRPr>
            </a:lvl8pPr>
            <a:lvl9pPr marL="3886200" indent="-228600" defTabSz="820738" eaLnBrk="0" fontAlgn="base" hangingPunct="0">
              <a:spcBef>
                <a:spcPct val="0"/>
              </a:spcBef>
              <a:spcAft>
                <a:spcPct val="0"/>
              </a:spcAft>
              <a:defRPr sz="2500">
                <a:solidFill>
                  <a:schemeClr val="tx2"/>
                </a:solidFill>
                <a:latin typeface="Arial" charset="0"/>
              </a:defRPr>
            </a:lvl9pPr>
          </a:lstStyle>
          <a:p>
            <a:pPr>
              <a:lnSpc>
                <a:spcPct val="125000"/>
              </a:lnSpc>
            </a:pPr>
            <a:r>
              <a:rPr lang="en-US" sz="1600">
                <a:latin typeface="Times New Roman" pitchFamily="18" charset="0"/>
              </a:rPr>
              <a:t>Let </a:t>
            </a:r>
            <a:r>
              <a:rPr lang="en-US" sz="1600" b="1">
                <a:latin typeface="Times New Roman" pitchFamily="18" charset="0"/>
              </a:rPr>
              <a:t>q</a:t>
            </a:r>
            <a:r>
              <a:rPr lang="en-US" sz="1600">
                <a:latin typeface="Times New Roman" pitchFamily="18" charset="0"/>
              </a:rPr>
              <a:t> = [q</a:t>
            </a:r>
            <a:r>
              <a:rPr lang="en-US" sz="1600" baseline="-25000">
                <a:latin typeface="Times New Roman" pitchFamily="18" charset="0"/>
              </a:rPr>
              <a:t>1</a:t>
            </a:r>
            <a:r>
              <a:rPr lang="en-US" sz="1600">
                <a:latin typeface="Times New Roman" pitchFamily="18" charset="0"/>
              </a:rPr>
              <a:t> q</a:t>
            </a:r>
            <a:r>
              <a:rPr lang="en-US" sz="1600" baseline="-25000">
                <a:latin typeface="Times New Roman" pitchFamily="18" charset="0"/>
              </a:rPr>
              <a:t>2</a:t>
            </a:r>
            <a:r>
              <a:rPr lang="en-US" sz="1600">
                <a:latin typeface="Times New Roman" pitchFamily="18" charset="0"/>
              </a:rPr>
              <a:t> q</a:t>
            </a:r>
            <a:r>
              <a:rPr lang="en-US" sz="1600" baseline="-25000">
                <a:latin typeface="Times New Roman" pitchFamily="18" charset="0"/>
              </a:rPr>
              <a:t>3</a:t>
            </a:r>
            <a:r>
              <a:rPr lang="en-US" sz="1600">
                <a:latin typeface="Times New Roman" pitchFamily="18" charset="0"/>
              </a:rPr>
              <a:t>] = </a:t>
            </a:r>
            <a:r>
              <a:rPr lang="en-US" sz="1600" b="1">
                <a:latin typeface="Times New Roman" pitchFamily="18" charset="0"/>
              </a:rPr>
              <a:t>I</a:t>
            </a:r>
            <a:r>
              <a:rPr lang="en-US" sz="1600">
                <a:latin typeface="Times New Roman" pitchFamily="18" charset="0"/>
              </a:rPr>
              <a:t>(</a:t>
            </a:r>
            <a:r>
              <a:rPr lang="en-US" sz="1600" i="1">
                <a:latin typeface="Times New Roman" pitchFamily="18" charset="0"/>
              </a:rPr>
              <a:t>r</a:t>
            </a:r>
            <a:r>
              <a:rPr lang="en-US" sz="1600">
                <a:latin typeface="Times New Roman" pitchFamily="18" charset="0"/>
              </a:rPr>
              <a:t>,</a:t>
            </a:r>
            <a:r>
              <a:rPr lang="en-US" sz="1600" i="1">
                <a:latin typeface="Times New Roman" pitchFamily="18" charset="0"/>
              </a:rPr>
              <a:t>c</a:t>
            </a:r>
            <a:r>
              <a:rPr lang="en-US" sz="1600">
                <a:latin typeface="Times New Roman" pitchFamily="18" charset="0"/>
              </a:rPr>
              <a:t>) be the value of a randomly selected pixel from </a:t>
            </a:r>
            <a:r>
              <a:rPr lang="en-US" sz="1600" b="1">
                <a:latin typeface="Times New Roman" pitchFamily="18" charset="0"/>
              </a:rPr>
              <a:t>I</a:t>
            </a:r>
            <a:r>
              <a:rPr lang="en-US" sz="1600">
                <a:latin typeface="Times New Roman" pitchFamily="18" charset="0"/>
              </a:rPr>
              <a:t>.  Let </a:t>
            </a:r>
            <a:r>
              <a:rPr lang="en-US" sz="1600" i="1">
                <a:latin typeface="Times New Roman" pitchFamily="18" charset="0"/>
              </a:rPr>
              <a:t>g</a:t>
            </a:r>
            <a:r>
              <a:rPr lang="en-US" sz="1600">
                <a:latin typeface="Times New Roman" pitchFamily="18" charset="0"/>
              </a:rPr>
              <a:t> be a specific graylevel.  The probability that q</a:t>
            </a:r>
            <a:r>
              <a:rPr lang="en-US" sz="1600" baseline="-25000">
                <a:latin typeface="Times New Roman" pitchFamily="18" charset="0"/>
              </a:rPr>
              <a:t>k</a:t>
            </a:r>
            <a:r>
              <a:rPr lang="en-US" sz="1600">
                <a:latin typeface="Times New Roman" pitchFamily="18" charset="0"/>
              </a:rPr>
              <a:t> </a:t>
            </a:r>
            <a:r>
              <a:rPr lang="en-US" sz="1600">
                <a:latin typeface="Times New Roman" pitchFamily="18" charset="0"/>
                <a:cs typeface="Times New Roman" pitchFamily="18" charset="0"/>
              </a:rPr>
              <a:t>≤ g is given by</a:t>
            </a:r>
            <a:endParaRPr lang="en-US" sz="1600" b="1" i="1">
              <a:latin typeface="Times New Roman" pitchFamily="18" charset="0"/>
              <a:cs typeface="Times New Roman" pitchFamily="18" charset="0"/>
            </a:endParaRPr>
          </a:p>
        </p:txBody>
      </p:sp>
      <p:sp>
        <p:nvSpPr>
          <p:cNvPr id="44041" name="Text Box 15"/>
          <p:cNvSpPr txBox="1">
            <a:spLocks noChangeArrowheads="1"/>
          </p:cNvSpPr>
          <p:nvPr/>
        </p:nvSpPr>
        <p:spPr bwMode="auto">
          <a:xfrm>
            <a:off x="1412875" y="4527550"/>
            <a:ext cx="1616075" cy="10112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2500">
                <a:solidFill>
                  <a:schemeClr val="tx2"/>
                </a:solidFill>
                <a:latin typeface="Arial" charset="0"/>
              </a:defRPr>
            </a:lvl1pPr>
            <a:lvl2pPr marL="742950" indent="-285750" defTabSz="820738">
              <a:defRPr sz="2500">
                <a:solidFill>
                  <a:schemeClr val="tx2"/>
                </a:solidFill>
                <a:latin typeface="Arial" charset="0"/>
              </a:defRPr>
            </a:lvl2pPr>
            <a:lvl3pPr marL="1143000" indent="-228600" defTabSz="820738">
              <a:defRPr sz="2500">
                <a:solidFill>
                  <a:schemeClr val="tx2"/>
                </a:solidFill>
                <a:latin typeface="Arial" charset="0"/>
              </a:defRPr>
            </a:lvl3pPr>
            <a:lvl4pPr marL="1600200" indent="-228600" defTabSz="820738">
              <a:defRPr sz="2500">
                <a:solidFill>
                  <a:schemeClr val="tx2"/>
                </a:solidFill>
                <a:latin typeface="Arial" charset="0"/>
              </a:defRPr>
            </a:lvl4pPr>
            <a:lvl5pPr marL="2057400" indent="-228600" defTabSz="820738">
              <a:defRPr sz="2500">
                <a:solidFill>
                  <a:schemeClr val="tx2"/>
                </a:solidFill>
                <a:latin typeface="Arial" charset="0"/>
              </a:defRPr>
            </a:lvl5pPr>
            <a:lvl6pPr marL="2514600" indent="-228600" defTabSz="820738" eaLnBrk="0" fontAlgn="base" hangingPunct="0">
              <a:spcBef>
                <a:spcPct val="0"/>
              </a:spcBef>
              <a:spcAft>
                <a:spcPct val="0"/>
              </a:spcAft>
              <a:defRPr sz="2500">
                <a:solidFill>
                  <a:schemeClr val="tx2"/>
                </a:solidFill>
                <a:latin typeface="Arial" charset="0"/>
              </a:defRPr>
            </a:lvl6pPr>
            <a:lvl7pPr marL="2971800" indent="-228600" defTabSz="820738" eaLnBrk="0" fontAlgn="base" hangingPunct="0">
              <a:spcBef>
                <a:spcPct val="0"/>
              </a:spcBef>
              <a:spcAft>
                <a:spcPct val="0"/>
              </a:spcAft>
              <a:defRPr sz="2500">
                <a:solidFill>
                  <a:schemeClr val="tx2"/>
                </a:solidFill>
                <a:latin typeface="Arial" charset="0"/>
              </a:defRPr>
            </a:lvl7pPr>
            <a:lvl8pPr marL="3429000" indent="-228600" defTabSz="820738" eaLnBrk="0" fontAlgn="base" hangingPunct="0">
              <a:spcBef>
                <a:spcPct val="0"/>
              </a:spcBef>
              <a:spcAft>
                <a:spcPct val="0"/>
              </a:spcAft>
              <a:defRPr sz="2500">
                <a:solidFill>
                  <a:schemeClr val="tx2"/>
                </a:solidFill>
                <a:latin typeface="Arial" charset="0"/>
              </a:defRPr>
            </a:lvl8pPr>
            <a:lvl9pPr marL="3886200" indent="-228600" defTabSz="820738" eaLnBrk="0" fontAlgn="base" hangingPunct="0">
              <a:spcBef>
                <a:spcPct val="0"/>
              </a:spcBef>
              <a:spcAft>
                <a:spcPct val="0"/>
              </a:spcAft>
              <a:defRPr sz="2500">
                <a:solidFill>
                  <a:schemeClr val="tx2"/>
                </a:solidFill>
                <a:latin typeface="Arial" charset="0"/>
              </a:defRPr>
            </a:lvl9pPr>
          </a:lstStyle>
          <a:p>
            <a:pPr>
              <a:lnSpc>
                <a:spcPct val="125000"/>
              </a:lnSpc>
            </a:pPr>
            <a:r>
              <a:rPr lang="en-US" sz="1600">
                <a:latin typeface="Times New Roman" pitchFamily="18" charset="0"/>
              </a:rPr>
              <a:t>where </a:t>
            </a:r>
            <a:r>
              <a:rPr lang="en-US" sz="1600" i="1">
                <a:latin typeface="Times New Roman" pitchFamily="18" charset="0"/>
              </a:rPr>
              <a:t>h</a:t>
            </a:r>
            <a:r>
              <a:rPr lang="en-US" sz="1600" b="1" baseline="-25000">
                <a:latin typeface="Times New Roman" pitchFamily="18" charset="0"/>
              </a:rPr>
              <a:t>I</a:t>
            </a:r>
            <a:r>
              <a:rPr lang="en-US" sz="1600" i="1" baseline="-25000">
                <a:latin typeface="Times New Roman" pitchFamily="18" charset="0"/>
              </a:rPr>
              <a:t>k</a:t>
            </a:r>
            <a:r>
              <a:rPr lang="en-US" sz="1600">
                <a:latin typeface="Times New Roman" pitchFamily="18" charset="0"/>
              </a:rPr>
              <a:t>(</a:t>
            </a:r>
            <a:r>
              <a:rPr lang="el-GR" sz="1600" i="1">
                <a:latin typeface="Times New Roman" pitchFamily="18" charset="0"/>
                <a:cs typeface="Times New Roman" pitchFamily="18" charset="0"/>
              </a:rPr>
              <a:t>γ</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+1</a:t>
            </a:r>
            <a:r>
              <a:rPr lang="en-US" sz="1600">
                <a:latin typeface="Times New Roman" pitchFamily="18" charset="0"/>
              </a:rPr>
              <a:t>) is the histogram of the </a:t>
            </a:r>
            <a:r>
              <a:rPr lang="en-US" sz="1600" i="1">
                <a:latin typeface="Times New Roman" pitchFamily="18" charset="0"/>
              </a:rPr>
              <a:t>k</a:t>
            </a:r>
            <a:r>
              <a:rPr lang="en-US" sz="1600">
                <a:latin typeface="Times New Roman" pitchFamily="18" charset="0"/>
              </a:rPr>
              <a:t>th band of </a:t>
            </a:r>
            <a:r>
              <a:rPr lang="en-US" sz="1600" b="1">
                <a:latin typeface="Times New Roman" pitchFamily="18" charset="0"/>
              </a:rPr>
              <a:t>I</a:t>
            </a:r>
            <a:r>
              <a:rPr lang="en-US" sz="1600">
                <a:latin typeface="Times New Roman" pitchFamily="18" charset="0"/>
              </a:rPr>
              <a:t>.</a:t>
            </a:r>
          </a:p>
        </p:txBody>
      </p:sp>
      <p:sp>
        <p:nvSpPr>
          <p:cNvPr id="44042" name="Text Box 8"/>
          <p:cNvSpPr txBox="1">
            <a:spLocks noChangeArrowheads="1"/>
          </p:cNvSpPr>
          <p:nvPr/>
        </p:nvSpPr>
        <p:spPr bwMode="auto">
          <a:xfrm>
            <a:off x="6934200" y="1847850"/>
            <a:ext cx="1876425" cy="1200150"/>
          </a:xfrm>
          <a:prstGeom prst="rect">
            <a:avLst/>
          </a:prstGeom>
          <a:solidFill>
            <a:srgbClr val="FFFFCC"/>
          </a:solidFill>
          <a:ln w="9525">
            <a:noFill/>
            <a:miter lim="800000"/>
            <a:headEnd/>
            <a:tailEnd/>
          </a:ln>
          <a:effectLst>
            <a:outerShdw blurRad="63500" dist="63500" dir="8100000" algn="ctr" rotWithShape="0">
              <a:schemeClr val="tx1">
                <a:alpha val="50000"/>
              </a:schemeClr>
            </a:outerShdw>
          </a:effectLst>
        </p:spPr>
        <p:txBody>
          <a:bodyPr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chemeClr val="tx1"/>
                </a:solidFill>
                <a:latin typeface="Comic Sans MS" pitchFamily="66" charset="0"/>
              </a:rPr>
              <a:t>Also called CDF for “Cumulative Distribution Function”.</a:t>
            </a:r>
          </a:p>
        </p:txBody>
      </p:sp>
      <p:sp>
        <p:nvSpPr>
          <p:cNvPr id="44043" name="Text Box 9"/>
          <p:cNvSpPr txBox="1">
            <a:spLocks noChangeArrowheads="1"/>
          </p:cNvSpPr>
          <p:nvPr/>
        </p:nvSpPr>
        <p:spPr bwMode="auto">
          <a:xfrm>
            <a:off x="4529138" y="4664075"/>
            <a:ext cx="4191000" cy="1016000"/>
          </a:xfrm>
          <a:prstGeom prst="rect">
            <a:avLst/>
          </a:prstGeom>
          <a:solidFill>
            <a:srgbClr val="FFFFCC"/>
          </a:solidFill>
          <a:ln>
            <a:noFill/>
          </a:ln>
          <a:effectLst>
            <a:outerShdw blurRad="63500" dist="63500" dir="8100000" algn="ctr" rotWithShape="0">
              <a:schemeClr val="tx1">
                <a:alpha val="50000"/>
              </a:schemeClr>
            </a:outerShdw>
          </a:effectLst>
          <a:extLst/>
        </p:spPr>
        <p:txBody>
          <a:bodyP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2000" dirty="0">
                <a:solidFill>
                  <a:schemeClr val="tx1"/>
                </a:solidFill>
                <a:latin typeface="Comic Sans MS" pitchFamily="66" charset="0"/>
              </a:rPr>
              <a:t>This is the probability that any given pixel from </a:t>
            </a:r>
            <a:r>
              <a:rPr lang="en-US" sz="2000" b="1" dirty="0" err="1">
                <a:solidFill>
                  <a:schemeClr val="tx1"/>
                </a:solidFill>
                <a:latin typeface="Times New Roman" pitchFamily="18" charset="0"/>
              </a:rPr>
              <a:t>I</a:t>
            </a:r>
            <a:r>
              <a:rPr lang="en-US" sz="2000" i="1" baseline="-25000" dirty="0" err="1">
                <a:solidFill>
                  <a:schemeClr val="tx1"/>
                </a:solidFill>
                <a:latin typeface="Times New Roman" pitchFamily="18" charset="0"/>
              </a:rPr>
              <a:t>k</a:t>
            </a:r>
            <a:r>
              <a:rPr lang="en-US" sz="2000" dirty="0">
                <a:solidFill>
                  <a:schemeClr val="tx1"/>
                </a:solidFill>
                <a:latin typeface="Comic Sans MS" pitchFamily="66" charset="0"/>
              </a:rPr>
              <a:t> has value less than or equal to </a:t>
            </a:r>
            <a:r>
              <a:rPr lang="en-US" sz="2000" dirty="0">
                <a:solidFill>
                  <a:schemeClr val="tx1"/>
                </a:solidFill>
                <a:latin typeface="Times New Roman" pitchFamily="18" charset="0"/>
              </a:rPr>
              <a:t>g</a:t>
            </a:r>
            <a:r>
              <a:rPr lang="en-US" sz="2000" dirty="0">
                <a:solidFill>
                  <a:schemeClr val="tx1"/>
                </a:solidFill>
                <a:latin typeface="Comic Sans MS" pitchFamily="66" charset="0"/>
              </a:rPr>
              <a:t>. </a:t>
            </a:r>
          </a:p>
        </p:txBody>
      </p:sp>
      <p:sp>
        <p:nvSpPr>
          <p:cNvPr id="2" name="Date Placeholder 1"/>
          <p:cNvSpPr>
            <a:spLocks noGrp="1"/>
          </p:cNvSpPr>
          <p:nvPr>
            <p:ph type="dt" sz="half" idx="10"/>
          </p:nvPr>
        </p:nvSpPr>
        <p:spPr/>
        <p:txBody>
          <a:bodyPr/>
          <a:lstStyle/>
          <a:p>
            <a:r>
              <a:rPr lang="en-US" smtClean="0"/>
              <a:t>20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a:xfrm>
            <a:off x="342900" y="1030248"/>
            <a:ext cx="8458200" cy="569952"/>
          </a:xfrm>
        </p:spPr>
        <p:txBody>
          <a:bodyPr>
            <a:spAutoFit/>
          </a:bodyPr>
          <a:lstStyle/>
          <a:p>
            <a:pPr algn="ctr"/>
            <a:r>
              <a:rPr lang="en-US" sz="3100" dirty="0" smtClean="0"/>
              <a:t>The Cumulative Distribution Function of an Image</a:t>
            </a:r>
          </a:p>
        </p:txBody>
      </p:sp>
      <p:sp>
        <p:nvSpPr>
          <p:cNvPr id="45062" name="Text Box 3"/>
          <p:cNvSpPr txBox="1">
            <a:spLocks noChangeArrowheads="1"/>
          </p:cNvSpPr>
          <p:nvPr/>
        </p:nvSpPr>
        <p:spPr bwMode="auto">
          <a:xfrm>
            <a:off x="419100" y="1827213"/>
            <a:ext cx="8305800" cy="3570287"/>
          </a:xfrm>
          <a:prstGeom prst="rect">
            <a:avLst/>
          </a:prstGeom>
          <a:solidFill>
            <a:srgbClr val="F7FFF7"/>
          </a:solidFill>
          <a:ln w="9525">
            <a:solidFill>
              <a:schemeClr val="tx1"/>
            </a:solidFill>
            <a:miter lim="800000"/>
            <a:headEnd/>
            <a:tailEnd/>
          </a:ln>
          <a:effectLst>
            <a:outerShdw blurRad="50800" dist="63500" dir="2700000" algn="tl" rotWithShape="0">
              <a:prstClr val="black">
                <a:alpha val="40000"/>
              </a:prstClr>
            </a:outerShdw>
          </a:effectLst>
        </p:spPr>
        <p:txBody>
          <a:bodyPr>
            <a:spAutoFit/>
          </a:bodyPr>
          <a:lstStyle>
            <a:lvl1pPr marL="228600" indent="-228600">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spcBef>
                <a:spcPct val="50000"/>
              </a:spcBef>
              <a:buFontTx/>
              <a:buChar char="•"/>
            </a:pPr>
            <a:r>
              <a:rPr lang="en-US" sz="2400" i="1">
                <a:solidFill>
                  <a:schemeClr val="tx1"/>
                </a:solidFill>
                <a:latin typeface="Times New Roman" pitchFamily="18" charset="0"/>
              </a:rPr>
              <a:t>P</a:t>
            </a:r>
            <a:r>
              <a:rPr lang="en-US" sz="2400" baseline="-25000">
                <a:solidFill>
                  <a:schemeClr val="tx1"/>
                </a:solidFill>
                <a:latin typeface="Times New Roman" pitchFamily="18" charset="0"/>
              </a:rPr>
              <a:t>band</a:t>
            </a:r>
            <a:r>
              <a:rPr lang="en-US" sz="2400">
                <a:solidFill>
                  <a:schemeClr val="tx1"/>
                </a:solidFill>
                <a:latin typeface="Times New Roman" pitchFamily="18" charset="0"/>
              </a:rPr>
              <a:t>(</a:t>
            </a:r>
            <a:r>
              <a:rPr lang="en-US" sz="2400" i="1">
                <a:solidFill>
                  <a:schemeClr val="tx1"/>
                </a:solidFill>
                <a:latin typeface="Times New Roman" pitchFamily="18" charset="0"/>
              </a:rPr>
              <a:t>g</a:t>
            </a:r>
            <a:r>
              <a:rPr lang="en-US" sz="2400">
                <a:solidFill>
                  <a:schemeClr val="tx1"/>
                </a:solidFill>
                <a:latin typeface="Times New Roman" pitchFamily="18" charset="0"/>
              </a:rPr>
              <a:t>+1) is the fraction of pixels in (a specific band of) an image that have intensity values less than or equal to </a:t>
            </a:r>
            <a:r>
              <a:rPr lang="en-US" sz="2400" i="1">
                <a:solidFill>
                  <a:schemeClr val="tx1"/>
                </a:solidFill>
                <a:latin typeface="Times New Roman" pitchFamily="18" charset="0"/>
              </a:rPr>
              <a:t>g.</a:t>
            </a:r>
          </a:p>
          <a:p>
            <a:pPr>
              <a:spcBef>
                <a:spcPct val="50000"/>
              </a:spcBef>
              <a:buFontTx/>
              <a:buChar char="•"/>
            </a:pPr>
            <a:r>
              <a:rPr lang="en-US" sz="2400" i="1">
                <a:solidFill>
                  <a:schemeClr val="tx1"/>
                </a:solidFill>
                <a:latin typeface="Times New Roman" pitchFamily="18" charset="0"/>
              </a:rPr>
              <a:t>P</a:t>
            </a:r>
            <a:r>
              <a:rPr lang="en-US" sz="2400" baseline="-25000">
                <a:solidFill>
                  <a:schemeClr val="tx1"/>
                </a:solidFill>
                <a:latin typeface="Times New Roman" pitchFamily="18" charset="0"/>
              </a:rPr>
              <a:t>band</a:t>
            </a:r>
            <a:r>
              <a:rPr lang="en-US" sz="2400">
                <a:solidFill>
                  <a:schemeClr val="tx1"/>
                </a:solidFill>
                <a:latin typeface="Times New Roman" pitchFamily="18" charset="0"/>
              </a:rPr>
              <a:t>(</a:t>
            </a:r>
            <a:r>
              <a:rPr lang="en-US" sz="2400" i="1">
                <a:solidFill>
                  <a:schemeClr val="tx1"/>
                </a:solidFill>
                <a:latin typeface="Times New Roman" pitchFamily="18" charset="0"/>
              </a:rPr>
              <a:t>g</a:t>
            </a:r>
            <a:r>
              <a:rPr lang="en-US" sz="2400">
                <a:solidFill>
                  <a:schemeClr val="tx1"/>
                </a:solidFill>
                <a:latin typeface="Times New Roman" pitchFamily="18" charset="0"/>
              </a:rPr>
              <a:t>+1) is the probability that a pixel randomly selected from the given band has an intensity value less than or equal to </a:t>
            </a:r>
            <a:r>
              <a:rPr lang="en-US" sz="2400" i="1">
                <a:solidFill>
                  <a:schemeClr val="tx1"/>
                </a:solidFill>
                <a:latin typeface="Times New Roman" pitchFamily="18" charset="0"/>
              </a:rPr>
              <a:t>g.</a:t>
            </a:r>
          </a:p>
          <a:p>
            <a:pPr>
              <a:spcBef>
                <a:spcPct val="50000"/>
              </a:spcBef>
              <a:buFontTx/>
              <a:buChar char="•"/>
            </a:pPr>
            <a:r>
              <a:rPr lang="en-US" sz="2400" i="1">
                <a:solidFill>
                  <a:schemeClr val="tx1"/>
                </a:solidFill>
                <a:latin typeface="Times New Roman" pitchFamily="18" charset="0"/>
              </a:rPr>
              <a:t>P</a:t>
            </a:r>
            <a:r>
              <a:rPr lang="en-US" sz="2400" baseline="-25000">
                <a:solidFill>
                  <a:schemeClr val="tx1"/>
                </a:solidFill>
                <a:latin typeface="Times New Roman" pitchFamily="18" charset="0"/>
              </a:rPr>
              <a:t>band</a:t>
            </a:r>
            <a:r>
              <a:rPr lang="en-US" sz="2400">
                <a:solidFill>
                  <a:schemeClr val="tx1"/>
                </a:solidFill>
                <a:latin typeface="Times New Roman" pitchFamily="18" charset="0"/>
              </a:rPr>
              <a:t>(</a:t>
            </a:r>
            <a:r>
              <a:rPr lang="en-US" sz="2400" i="1">
                <a:solidFill>
                  <a:schemeClr val="tx1"/>
                </a:solidFill>
                <a:latin typeface="Times New Roman" pitchFamily="18" charset="0"/>
              </a:rPr>
              <a:t>g</a:t>
            </a:r>
            <a:r>
              <a:rPr lang="en-US" sz="2400">
                <a:solidFill>
                  <a:schemeClr val="tx1"/>
                </a:solidFill>
                <a:latin typeface="Times New Roman" pitchFamily="18" charset="0"/>
              </a:rPr>
              <a:t>+1) is the cumulative (or running) sum of  </a:t>
            </a:r>
            <a:r>
              <a:rPr lang="en-US" sz="2400" i="1">
                <a:solidFill>
                  <a:schemeClr val="tx1"/>
                </a:solidFill>
                <a:latin typeface="Times New Roman" pitchFamily="18" charset="0"/>
              </a:rPr>
              <a:t>p</a:t>
            </a:r>
            <a:r>
              <a:rPr lang="en-US" sz="2400" baseline="-25000">
                <a:solidFill>
                  <a:schemeClr val="tx1"/>
                </a:solidFill>
                <a:latin typeface="Times New Roman" pitchFamily="18" charset="0"/>
              </a:rPr>
              <a:t>band</a:t>
            </a:r>
            <a:r>
              <a:rPr lang="en-US" sz="2400">
                <a:solidFill>
                  <a:schemeClr val="tx1"/>
                </a:solidFill>
                <a:latin typeface="Times New Roman" pitchFamily="18" charset="0"/>
              </a:rPr>
              <a:t>(</a:t>
            </a:r>
            <a:r>
              <a:rPr lang="en-US" sz="2400" i="1">
                <a:solidFill>
                  <a:schemeClr val="tx1"/>
                </a:solidFill>
                <a:latin typeface="Times New Roman" pitchFamily="18" charset="0"/>
              </a:rPr>
              <a:t>g</a:t>
            </a:r>
            <a:r>
              <a:rPr lang="en-US" sz="2400">
                <a:solidFill>
                  <a:schemeClr val="tx1"/>
                </a:solidFill>
                <a:latin typeface="Times New Roman" pitchFamily="18" charset="0"/>
              </a:rPr>
              <a:t>+1) from 0 through </a:t>
            </a:r>
            <a:r>
              <a:rPr lang="en-US" sz="2400" i="1">
                <a:solidFill>
                  <a:schemeClr val="tx1"/>
                </a:solidFill>
                <a:latin typeface="Times New Roman" pitchFamily="18" charset="0"/>
              </a:rPr>
              <a:t>g </a:t>
            </a:r>
            <a:r>
              <a:rPr lang="en-US" sz="2400">
                <a:solidFill>
                  <a:schemeClr val="tx1"/>
                </a:solidFill>
                <a:latin typeface="Times New Roman" pitchFamily="18" charset="0"/>
              </a:rPr>
              <a:t>inclusive.</a:t>
            </a:r>
          </a:p>
          <a:p>
            <a:pPr>
              <a:spcBef>
                <a:spcPct val="50000"/>
              </a:spcBef>
              <a:buFontTx/>
              <a:buChar char="•"/>
            </a:pPr>
            <a:r>
              <a:rPr lang="en-US" sz="2400" i="1">
                <a:solidFill>
                  <a:schemeClr val="tx1"/>
                </a:solidFill>
                <a:latin typeface="Times New Roman" pitchFamily="18" charset="0"/>
              </a:rPr>
              <a:t>P</a:t>
            </a:r>
            <a:r>
              <a:rPr lang="en-US" sz="2400" baseline="-25000">
                <a:solidFill>
                  <a:schemeClr val="tx1"/>
                </a:solidFill>
                <a:latin typeface="Times New Roman" pitchFamily="18" charset="0"/>
              </a:rPr>
              <a:t>band</a:t>
            </a:r>
            <a:r>
              <a:rPr lang="en-US" sz="2400">
                <a:solidFill>
                  <a:schemeClr val="tx1"/>
                </a:solidFill>
                <a:latin typeface="Times New Roman" pitchFamily="18" charset="0"/>
              </a:rPr>
              <a:t>(1) = p</a:t>
            </a:r>
            <a:r>
              <a:rPr lang="en-US" sz="2400" baseline="-25000">
                <a:solidFill>
                  <a:schemeClr val="tx1"/>
                </a:solidFill>
                <a:latin typeface="Times New Roman" pitchFamily="18" charset="0"/>
              </a:rPr>
              <a:t>band</a:t>
            </a:r>
            <a:r>
              <a:rPr lang="en-US" sz="2400">
                <a:solidFill>
                  <a:schemeClr val="tx1"/>
                </a:solidFill>
                <a:latin typeface="Times New Roman" pitchFamily="18" charset="0"/>
              </a:rPr>
              <a:t>(1)  and  </a:t>
            </a:r>
            <a:r>
              <a:rPr lang="en-US" sz="2400" i="1">
                <a:solidFill>
                  <a:schemeClr val="tx1"/>
                </a:solidFill>
                <a:latin typeface="Times New Roman" pitchFamily="18" charset="0"/>
              </a:rPr>
              <a:t>P</a:t>
            </a:r>
            <a:r>
              <a:rPr lang="en-US" sz="2400" baseline="-25000">
                <a:solidFill>
                  <a:schemeClr val="tx1"/>
                </a:solidFill>
                <a:latin typeface="Times New Roman" pitchFamily="18" charset="0"/>
              </a:rPr>
              <a:t>band</a:t>
            </a:r>
            <a:r>
              <a:rPr lang="en-US" sz="2400">
                <a:solidFill>
                  <a:schemeClr val="tx1"/>
                </a:solidFill>
                <a:latin typeface="Times New Roman" pitchFamily="18" charset="0"/>
              </a:rPr>
              <a:t>(256) = 1;  </a:t>
            </a:r>
            <a:r>
              <a:rPr lang="en-US" sz="2400" i="1">
                <a:solidFill>
                  <a:schemeClr val="tx1"/>
                </a:solidFill>
                <a:latin typeface="Times New Roman" pitchFamily="18" charset="0"/>
              </a:rPr>
              <a:t>P</a:t>
            </a:r>
            <a:r>
              <a:rPr lang="en-US" sz="2400" baseline="-25000">
                <a:solidFill>
                  <a:schemeClr val="tx1"/>
                </a:solidFill>
                <a:latin typeface="Times New Roman" pitchFamily="18" charset="0"/>
              </a:rPr>
              <a:t>band</a:t>
            </a:r>
            <a:r>
              <a:rPr lang="en-US" sz="2400">
                <a:solidFill>
                  <a:schemeClr val="tx1"/>
                </a:solidFill>
                <a:latin typeface="Times New Roman" pitchFamily="18" charset="0"/>
              </a:rPr>
              <a:t>(</a:t>
            </a:r>
            <a:r>
              <a:rPr lang="en-US" sz="2400" i="1">
                <a:solidFill>
                  <a:schemeClr val="tx1"/>
                </a:solidFill>
                <a:latin typeface="Times New Roman" pitchFamily="18" charset="0"/>
              </a:rPr>
              <a:t>g</a:t>
            </a:r>
            <a:r>
              <a:rPr lang="en-US" sz="2400">
                <a:solidFill>
                  <a:schemeClr val="tx1"/>
                </a:solidFill>
                <a:latin typeface="Times New Roman" pitchFamily="18" charset="0"/>
              </a:rPr>
              <a:t>+1) is nondecreasing.</a:t>
            </a:r>
          </a:p>
        </p:txBody>
      </p:sp>
      <p:sp>
        <p:nvSpPr>
          <p:cNvPr id="45064" name="Text Box 5"/>
          <p:cNvSpPr txBox="1">
            <a:spLocks noChangeArrowheads="1"/>
          </p:cNvSpPr>
          <p:nvPr/>
        </p:nvSpPr>
        <p:spPr bwMode="auto">
          <a:xfrm>
            <a:off x="304800" y="5649913"/>
            <a:ext cx="8550275"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2500">
                <a:solidFill>
                  <a:schemeClr val="tx2"/>
                </a:solidFill>
                <a:latin typeface="Arial" charset="0"/>
              </a:defRPr>
            </a:lvl1pPr>
            <a:lvl2pPr marL="742950" indent="-285750" defTabSz="820738">
              <a:defRPr sz="2500">
                <a:solidFill>
                  <a:schemeClr val="tx2"/>
                </a:solidFill>
                <a:latin typeface="Arial" charset="0"/>
              </a:defRPr>
            </a:lvl2pPr>
            <a:lvl3pPr marL="1143000" indent="-228600" defTabSz="820738">
              <a:defRPr sz="2500">
                <a:solidFill>
                  <a:schemeClr val="tx2"/>
                </a:solidFill>
                <a:latin typeface="Arial" charset="0"/>
              </a:defRPr>
            </a:lvl3pPr>
            <a:lvl4pPr marL="1600200" indent="-228600" defTabSz="820738">
              <a:defRPr sz="2500">
                <a:solidFill>
                  <a:schemeClr val="tx2"/>
                </a:solidFill>
                <a:latin typeface="Arial" charset="0"/>
              </a:defRPr>
            </a:lvl4pPr>
            <a:lvl5pPr marL="2057400" indent="-228600" defTabSz="820738">
              <a:defRPr sz="2500">
                <a:solidFill>
                  <a:schemeClr val="tx2"/>
                </a:solidFill>
                <a:latin typeface="Arial" charset="0"/>
              </a:defRPr>
            </a:lvl5pPr>
            <a:lvl6pPr marL="2514600" indent="-228600" defTabSz="820738" eaLnBrk="0" fontAlgn="base" hangingPunct="0">
              <a:spcBef>
                <a:spcPct val="0"/>
              </a:spcBef>
              <a:spcAft>
                <a:spcPct val="0"/>
              </a:spcAft>
              <a:defRPr sz="2500">
                <a:solidFill>
                  <a:schemeClr val="tx2"/>
                </a:solidFill>
                <a:latin typeface="Arial" charset="0"/>
              </a:defRPr>
            </a:lvl6pPr>
            <a:lvl7pPr marL="2971800" indent="-228600" defTabSz="820738" eaLnBrk="0" fontAlgn="base" hangingPunct="0">
              <a:spcBef>
                <a:spcPct val="0"/>
              </a:spcBef>
              <a:spcAft>
                <a:spcPct val="0"/>
              </a:spcAft>
              <a:defRPr sz="2500">
                <a:solidFill>
                  <a:schemeClr val="tx2"/>
                </a:solidFill>
                <a:latin typeface="Arial" charset="0"/>
              </a:defRPr>
            </a:lvl7pPr>
            <a:lvl8pPr marL="3429000" indent="-228600" defTabSz="820738" eaLnBrk="0" fontAlgn="base" hangingPunct="0">
              <a:spcBef>
                <a:spcPct val="0"/>
              </a:spcBef>
              <a:spcAft>
                <a:spcPct val="0"/>
              </a:spcAft>
              <a:defRPr sz="2500">
                <a:solidFill>
                  <a:schemeClr val="tx2"/>
                </a:solidFill>
                <a:latin typeface="Arial" charset="0"/>
              </a:defRPr>
            </a:lvl8pPr>
            <a:lvl9pPr marL="3886200" indent="-228600" defTabSz="820738" eaLnBrk="0" fontAlgn="base" hangingPunct="0">
              <a:spcBef>
                <a:spcPct val="0"/>
              </a:spcBef>
              <a:spcAft>
                <a:spcPct val="0"/>
              </a:spcAft>
              <a:defRPr sz="2500">
                <a:solidFill>
                  <a:schemeClr val="tx2"/>
                </a:solidFill>
                <a:latin typeface="Arial" charset="0"/>
              </a:defRPr>
            </a:lvl9pPr>
          </a:lstStyle>
          <a:p>
            <a:r>
              <a:rPr lang="en-US" sz="1400">
                <a:latin typeface="Times New Roman" pitchFamily="18" charset="0"/>
              </a:rPr>
              <a:t>Note: the Probability Distribution Function (PDF, capital letters) and the Cumulative Distribution Function (CDF) are exactly the same things.  Both PDF and CDF will refer to it.  However, pdf (small letters) is the </a:t>
            </a:r>
            <a:r>
              <a:rPr lang="en-US" sz="1400" i="1">
                <a:latin typeface="Times New Roman" pitchFamily="18" charset="0"/>
              </a:rPr>
              <a:t>density</a:t>
            </a:r>
            <a:r>
              <a:rPr lang="en-US" sz="1400">
                <a:latin typeface="Times New Roman" pitchFamily="18" charset="0"/>
              </a:rPr>
              <a:t> function.</a:t>
            </a:r>
          </a:p>
        </p:txBody>
      </p:sp>
      <p:sp>
        <p:nvSpPr>
          <p:cNvPr id="2" name="Date Placeholder 1"/>
          <p:cNvSpPr>
            <a:spLocks noGrp="1"/>
          </p:cNvSpPr>
          <p:nvPr>
            <p:ph type="dt" sz="half" idx="10"/>
          </p:nvPr>
        </p:nvSpPr>
        <p:spPr/>
        <p:txBody>
          <a:bodyPr/>
          <a:lstStyle/>
          <a:p>
            <a:r>
              <a:rPr lang="en-US" smtClean="0"/>
              <a:t>20 September 2016</a:t>
            </a:r>
            <a:endParaRPr lang="en-US"/>
          </a:p>
        </p:txBody>
      </p:sp>
      <p:sp>
        <p:nvSpPr>
          <p:cNvPr id="3" name="Footer Placeholder 2"/>
          <p:cNvSpPr>
            <a:spLocks noGrp="1"/>
          </p:cNvSpPr>
          <p:nvPr>
            <p:ph type="ftr" sz="quarter" idx="11"/>
          </p:nvPr>
        </p:nvSpPr>
        <p:spPr/>
        <p:txBody>
          <a:bodyPr/>
          <a:lstStyle/>
          <a:p>
            <a:r>
              <a:rPr lang="en-US" smtClean="0"/>
              <a:t>1999-2016 by Richard Alan Peters II</a:t>
            </a:r>
            <a:endParaRPr lang="en-US"/>
          </a:p>
        </p:txBody>
      </p:sp>
      <p:sp>
        <p:nvSpPr>
          <p:cNvPr id="4" name="Slide Number Placeholder 3"/>
          <p:cNvSpPr>
            <a:spLocks noGrp="1"/>
          </p:cNvSpPr>
          <p:nvPr>
            <p:ph type="sldNum" sz="quarter" idx="12"/>
          </p:nvPr>
        </p:nvSpPr>
        <p:spPr/>
        <p:txBody>
          <a:bodyPr/>
          <a:lstStyle/>
          <a:p>
            <a:fld id="{FE08DE76-73E9-4CC5-93E4-4A7EB9AC9684}" type="slidenum">
              <a:rPr lang="en-US" smtClean="0"/>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0600"/>
            <a:ext cx="7772400" cy="723900"/>
          </a:xfrm>
        </p:spPr>
        <p:txBody>
          <a:bodyPr/>
          <a:lstStyle/>
          <a:p>
            <a:r>
              <a:rPr lang="en-US" sz="3600" dirty="0" smtClean="0"/>
              <a:t>The pdf vs. the CDF</a:t>
            </a:r>
            <a:endParaRPr lang="en-US" sz="3600" dirty="0"/>
          </a:p>
        </p:txBody>
      </p:sp>
      <p:sp>
        <p:nvSpPr>
          <p:cNvPr id="4" name="Date Placeholder 3"/>
          <p:cNvSpPr>
            <a:spLocks noGrp="1"/>
          </p:cNvSpPr>
          <p:nvPr>
            <p:ph type="dt" sz="half" idx="10"/>
          </p:nvPr>
        </p:nvSpPr>
        <p:spPr/>
        <p:txBody>
          <a:bodyPr/>
          <a:lstStyle/>
          <a:p>
            <a:r>
              <a:rPr lang="en-US" smtClean="0"/>
              <a:t>20 September 2016</a:t>
            </a:r>
            <a:endParaRPr lang="en-US"/>
          </a:p>
        </p:txBody>
      </p:sp>
      <p:sp>
        <p:nvSpPr>
          <p:cNvPr id="5" name="Footer Placeholder 4"/>
          <p:cNvSpPr>
            <a:spLocks noGrp="1"/>
          </p:cNvSpPr>
          <p:nvPr>
            <p:ph type="ftr" sz="quarter" idx="11"/>
          </p:nvPr>
        </p:nvSpPr>
        <p:spPr/>
        <p:txBody>
          <a:bodyPr/>
          <a:lstStyle/>
          <a:p>
            <a:r>
              <a:rPr lang="en-US" smtClean="0"/>
              <a:t>1999-2016 by Richard Alan Peters II</a:t>
            </a:r>
            <a:endParaRPr lang="en-US"/>
          </a:p>
        </p:txBody>
      </p:sp>
      <p:sp>
        <p:nvSpPr>
          <p:cNvPr id="6" name="Slide Number Placeholder 5"/>
          <p:cNvSpPr>
            <a:spLocks noGrp="1"/>
          </p:cNvSpPr>
          <p:nvPr>
            <p:ph type="sldNum" sz="quarter" idx="12"/>
          </p:nvPr>
        </p:nvSpPr>
        <p:spPr/>
        <p:txBody>
          <a:bodyPr/>
          <a:lstStyle/>
          <a:p>
            <a:fld id="{FE08DE76-73E9-4CC5-93E4-4A7EB9AC9684}" type="slidenum">
              <a:rPr lang="en-US" smtClean="0"/>
              <a:t>35</a:t>
            </a:fld>
            <a:endParaRPr lang="en-US"/>
          </a:p>
        </p:txBody>
      </p:sp>
      <p:grpSp>
        <p:nvGrpSpPr>
          <p:cNvPr id="14" name="Group 13"/>
          <p:cNvGrpSpPr/>
          <p:nvPr/>
        </p:nvGrpSpPr>
        <p:grpSpPr>
          <a:xfrm>
            <a:off x="609600" y="2127647"/>
            <a:ext cx="2049463" cy="3663553"/>
            <a:chOff x="609600" y="2127647"/>
            <a:chExt cx="2049463" cy="3663553"/>
          </a:xfrm>
        </p:grpSpPr>
        <p:pic>
          <p:nvPicPr>
            <p:cNvPr id="8" name="Picture 4" descr="templ0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72830"/>
              <a:ext cx="2049462" cy="1373188"/>
            </a:xfrm>
            <a:prstGeom prst="rect">
              <a:avLst/>
            </a:prstGeom>
            <a:noFill/>
            <a:ln w="9525">
              <a:solidFill>
                <a:schemeClr val="tx1"/>
              </a:solidFill>
              <a:miter lim="800000"/>
              <a:headEnd/>
              <a:tailEnd/>
            </a:ln>
            <a:effectLst>
              <a:outerShdw blurRad="50800" dist="635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10" name="Text Box 4"/>
            <p:cNvSpPr txBox="1">
              <a:spLocks noChangeArrowheads="1"/>
            </p:cNvSpPr>
            <p:nvPr/>
          </p:nvSpPr>
          <p:spPr bwMode="auto">
            <a:xfrm>
              <a:off x="609600" y="2127647"/>
              <a:ext cx="2049463" cy="584775"/>
            </a:xfrm>
            <a:prstGeom prst="rect">
              <a:avLst/>
            </a:prstGeom>
            <a:solidFill>
              <a:srgbClr val="FFFFCC"/>
            </a:solidFill>
            <a:ln w="9525">
              <a:noFill/>
              <a:miter lim="800000"/>
              <a:headEnd/>
              <a:tailEnd/>
            </a:ln>
            <a:effectLst>
              <a:outerShdw blurRad="50800" dist="63500" dir="2700000" algn="ctr" rotWithShape="0">
                <a:srgbClr val="000000">
                  <a:alpha val="43137"/>
                </a:srgbClr>
              </a:outerShdw>
            </a:effec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r"/>
              <a:r>
                <a:rPr lang="en-US" sz="1600" dirty="0" smtClean="0">
                  <a:solidFill>
                    <a:schemeClr val="tx1"/>
                  </a:solidFill>
                  <a:latin typeface="Comic Sans MS" pitchFamily="66" charset="0"/>
                </a:rPr>
                <a:t>pdf = backward difference of CDF.</a:t>
              </a:r>
              <a:endParaRPr lang="en-US" sz="1600" dirty="0">
                <a:solidFill>
                  <a:schemeClr val="tx1"/>
                </a:solidFill>
                <a:latin typeface="Comic Sans MS" pitchFamily="66" charset="0"/>
              </a:endParaRPr>
            </a:p>
          </p:txBody>
        </p:sp>
        <p:sp>
          <p:nvSpPr>
            <p:cNvPr id="11" name="Text Box 4"/>
            <p:cNvSpPr txBox="1">
              <a:spLocks noChangeArrowheads="1"/>
            </p:cNvSpPr>
            <p:nvPr/>
          </p:nvSpPr>
          <p:spPr bwMode="auto">
            <a:xfrm>
              <a:off x="609600" y="5206425"/>
              <a:ext cx="2049462" cy="584775"/>
            </a:xfrm>
            <a:prstGeom prst="rect">
              <a:avLst/>
            </a:prstGeom>
            <a:solidFill>
              <a:srgbClr val="FFFFCC"/>
            </a:solidFill>
            <a:ln w="9525">
              <a:noFill/>
              <a:miter lim="800000"/>
              <a:headEnd/>
              <a:tailEnd/>
            </a:ln>
            <a:effectLst>
              <a:outerShdw blurRad="50800" dist="63500" dir="2700000" algn="ctr" rotWithShape="0">
                <a:srgbClr val="000000">
                  <a:alpha val="43137"/>
                </a:srgbClr>
              </a:outerShdw>
            </a:effec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pPr algn="r"/>
              <a:r>
                <a:rPr lang="en-US" sz="1600" dirty="0" smtClean="0">
                  <a:solidFill>
                    <a:schemeClr val="tx1"/>
                  </a:solidFill>
                  <a:latin typeface="Comic Sans MS" pitchFamily="66" charset="0"/>
                </a:rPr>
                <a:t>CDF = running sum of pdf.</a:t>
              </a:r>
              <a:endParaRPr lang="en-US" sz="1600" dirty="0">
                <a:solidFill>
                  <a:schemeClr val="tx1"/>
                </a:solidFill>
                <a:latin typeface="Comic Sans MS" pitchFamily="66" charset="0"/>
              </a:endParaRPr>
            </a:p>
          </p:txBody>
        </p:sp>
      </p:grpSp>
      <p:grpSp>
        <p:nvGrpSpPr>
          <p:cNvPr id="9" name="Group 8"/>
          <p:cNvGrpSpPr/>
          <p:nvPr/>
        </p:nvGrpSpPr>
        <p:grpSpPr>
          <a:xfrm>
            <a:off x="3200400" y="1828800"/>
            <a:ext cx="5326063" cy="4267200"/>
            <a:chOff x="3200400" y="1828800"/>
            <a:chExt cx="5326063" cy="4267200"/>
          </a:xfrm>
        </p:grpSpPr>
        <p:pic>
          <p:nvPicPr>
            <p:cNvPr id="7" name="Picture 2080" descr="Templ_HistEQpdfLUT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828800"/>
              <a:ext cx="5326063" cy="4267200"/>
            </a:xfrm>
            <a:prstGeom prst="rect">
              <a:avLst/>
            </a:prstGeom>
            <a:solidFill>
              <a:schemeClr val="bg1"/>
            </a:solidFill>
            <a:ln w="9525">
              <a:solidFill>
                <a:schemeClr val="tx1"/>
              </a:solidFill>
              <a:miter lim="800000"/>
              <a:headEnd/>
              <a:tailEnd/>
            </a:ln>
            <a:effectLst/>
            <a:extLst/>
          </p:spPr>
        </p:pic>
        <p:graphicFrame>
          <p:nvGraphicFramePr>
            <p:cNvPr id="3" name="Object 2"/>
            <p:cNvGraphicFramePr>
              <a:graphicFrameLocks noChangeAspect="1"/>
            </p:cNvGraphicFramePr>
            <p:nvPr>
              <p:extLst>
                <p:ext uri="{D42A27DB-BD31-4B8C-83A1-F6EECF244321}">
                  <p14:modId xmlns:p14="http://schemas.microsoft.com/office/powerpoint/2010/main" val="3132956199"/>
                </p:ext>
              </p:extLst>
            </p:nvPr>
          </p:nvGraphicFramePr>
          <p:xfrm>
            <a:off x="5873750" y="2165350"/>
            <a:ext cx="2363788" cy="822325"/>
          </p:xfrm>
          <a:graphic>
            <a:graphicData uri="http://schemas.openxmlformats.org/presentationml/2006/ole">
              <mc:AlternateContent xmlns:mc="http://schemas.openxmlformats.org/markup-compatibility/2006">
                <mc:Choice xmlns:v="urn:schemas-microsoft-com:vml" Requires="v">
                  <p:oleObj spid="_x0000_s69676" name="Equation" r:id="rId5" imgW="1968480" imgH="685800" progId="Equation.DSMT4">
                    <p:embed/>
                  </p:oleObj>
                </mc:Choice>
                <mc:Fallback>
                  <p:oleObj name="Equation" r:id="rId5" imgW="1968480" imgH="685800" progId="Equation.DSMT4">
                    <p:embed/>
                    <p:pic>
                      <p:nvPicPr>
                        <p:cNvPr id="0" name=""/>
                        <p:cNvPicPr/>
                        <p:nvPr/>
                      </p:nvPicPr>
                      <p:blipFill>
                        <a:blip r:embed="rId6"/>
                        <a:stretch>
                          <a:fillRect/>
                        </a:stretch>
                      </p:blipFill>
                      <p:spPr>
                        <a:xfrm>
                          <a:off x="5873750" y="2165350"/>
                          <a:ext cx="2363788" cy="822325"/>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063798160"/>
                </p:ext>
              </p:extLst>
            </p:nvPr>
          </p:nvGraphicFramePr>
          <p:xfrm>
            <a:off x="6394450" y="4800600"/>
            <a:ext cx="1827213" cy="944563"/>
          </p:xfrm>
          <a:graphic>
            <a:graphicData uri="http://schemas.openxmlformats.org/presentationml/2006/ole">
              <mc:AlternateContent xmlns:mc="http://schemas.openxmlformats.org/markup-compatibility/2006">
                <mc:Choice xmlns:v="urn:schemas-microsoft-com:vml" Requires="v">
                  <p:oleObj spid="_x0000_s69677" name="Equation" r:id="rId7" imgW="1523880" imgH="787320" progId="Equation.DSMT4">
                    <p:embed/>
                  </p:oleObj>
                </mc:Choice>
                <mc:Fallback>
                  <p:oleObj name="Equation" r:id="rId7" imgW="1523880" imgH="787320" progId="Equation.DSMT4">
                    <p:embed/>
                    <p:pic>
                      <p:nvPicPr>
                        <p:cNvPr id="0" name=""/>
                        <p:cNvPicPr/>
                        <p:nvPr/>
                      </p:nvPicPr>
                      <p:blipFill>
                        <a:blip r:embed="rId8"/>
                        <a:stretch>
                          <a:fillRect/>
                        </a:stretch>
                      </p:blipFill>
                      <p:spPr>
                        <a:xfrm>
                          <a:off x="6394450" y="4800600"/>
                          <a:ext cx="1827213" cy="944563"/>
                        </a:xfrm>
                        <a:prstGeom prst="rect">
                          <a:avLst/>
                        </a:prstGeom>
                      </p:spPr>
                    </p:pic>
                  </p:oleObj>
                </mc:Fallback>
              </mc:AlternateContent>
            </a:graphicData>
          </a:graphic>
        </p:graphicFrame>
      </p:grpSp>
    </p:spTree>
    <p:extLst>
      <p:ext uri="{BB962C8B-B14F-4D97-AF65-F5344CB8AC3E}">
        <p14:creationId xmlns:p14="http://schemas.microsoft.com/office/powerpoint/2010/main" val="1482925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7772400" cy="723900"/>
          </a:xfrm>
        </p:spPr>
        <p:txBody>
          <a:bodyPr/>
          <a:lstStyle/>
          <a:p>
            <a:r>
              <a:rPr lang="en-US" dirty="0" smtClean="0"/>
              <a:t>Simple Matlab Code for 1-Band Images</a:t>
            </a:r>
            <a:endParaRPr lang="en-US" dirty="0"/>
          </a:p>
        </p:txBody>
      </p:sp>
      <p:sp>
        <p:nvSpPr>
          <p:cNvPr id="4" name="Date Placeholder 3"/>
          <p:cNvSpPr>
            <a:spLocks noGrp="1"/>
          </p:cNvSpPr>
          <p:nvPr>
            <p:ph type="dt" sz="half" idx="10"/>
          </p:nvPr>
        </p:nvSpPr>
        <p:spPr/>
        <p:txBody>
          <a:bodyPr/>
          <a:lstStyle/>
          <a:p>
            <a:r>
              <a:rPr lang="en-US" smtClean="0"/>
              <a:t>20 September 2016</a:t>
            </a:r>
            <a:endParaRPr lang="en-US"/>
          </a:p>
        </p:txBody>
      </p:sp>
      <p:sp>
        <p:nvSpPr>
          <p:cNvPr id="5" name="Footer Placeholder 4"/>
          <p:cNvSpPr>
            <a:spLocks noGrp="1"/>
          </p:cNvSpPr>
          <p:nvPr>
            <p:ph type="ftr" sz="quarter" idx="11"/>
          </p:nvPr>
        </p:nvSpPr>
        <p:spPr/>
        <p:txBody>
          <a:bodyPr/>
          <a:lstStyle/>
          <a:p>
            <a:r>
              <a:rPr lang="en-US" smtClean="0"/>
              <a:t>1999-2016 by Richard Alan Peters II</a:t>
            </a:r>
            <a:endParaRPr lang="en-US"/>
          </a:p>
        </p:txBody>
      </p:sp>
      <p:sp>
        <p:nvSpPr>
          <p:cNvPr id="6" name="Slide Number Placeholder 5"/>
          <p:cNvSpPr>
            <a:spLocks noGrp="1"/>
          </p:cNvSpPr>
          <p:nvPr>
            <p:ph type="sldNum" sz="quarter" idx="12"/>
          </p:nvPr>
        </p:nvSpPr>
        <p:spPr/>
        <p:txBody>
          <a:bodyPr/>
          <a:lstStyle/>
          <a:p>
            <a:fld id="{FE08DE76-73E9-4CC5-93E4-4A7EB9AC9684}" type="slidenum">
              <a:rPr lang="en-US" smtClean="0"/>
              <a:t>36</a:t>
            </a:fld>
            <a:endParaRPr lang="en-US"/>
          </a:p>
        </p:txBody>
      </p:sp>
      <p:sp>
        <p:nvSpPr>
          <p:cNvPr id="7" name="Text Box 3"/>
          <p:cNvSpPr txBox="1">
            <a:spLocks noChangeArrowheads="1"/>
          </p:cNvSpPr>
          <p:nvPr/>
        </p:nvSpPr>
        <p:spPr bwMode="auto">
          <a:xfrm>
            <a:off x="457200" y="2291477"/>
            <a:ext cx="8229600" cy="25853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rgbClr val="228B22"/>
                </a:solidFill>
                <a:latin typeface="Bitstream Vera Sans Mono" panose="020B0609030804020204" pitchFamily="49" charset="0"/>
              </a:rPr>
              <a:t>% </a:t>
            </a:r>
            <a:r>
              <a:rPr lang="en-US" sz="1800" dirty="0" smtClean="0">
                <a:solidFill>
                  <a:srgbClr val="228B22"/>
                </a:solidFill>
                <a:latin typeface="Bitstream Vera Sans Mono" panose="020B0609030804020204" pitchFamily="49" charset="0"/>
              </a:rPr>
              <a:t>Matlab code for histogram (h), pdf (p), and CDF (C) </a:t>
            </a:r>
          </a:p>
          <a:p>
            <a:r>
              <a:rPr lang="en-US" sz="1800" dirty="0" smtClean="0">
                <a:solidFill>
                  <a:srgbClr val="228B22"/>
                </a:solidFill>
                <a:latin typeface="Bitstream Vera Sans Mono" panose="020B0609030804020204" pitchFamily="49" charset="0"/>
              </a:rPr>
              <a:t>% </a:t>
            </a:r>
            <a:r>
              <a:rPr lang="en-US" sz="1800" dirty="0" smtClean="0">
                <a:solidFill>
                  <a:srgbClr val="228B22"/>
                </a:solidFill>
                <a:latin typeface="Bitstream Vera Sans Mono" panose="020B0609030804020204" pitchFamily="49" charset="0"/>
              </a:rPr>
              <a:t>of a 1-band image, I.</a:t>
            </a:r>
            <a:endParaRPr lang="en-US" sz="1800" dirty="0" smtClean="0">
              <a:solidFill>
                <a:srgbClr val="228B22"/>
              </a:solidFill>
              <a:latin typeface="Bitstream Vera Sans Mono" panose="020B0609030804020204" pitchFamily="49" charset="0"/>
            </a:endParaRPr>
          </a:p>
          <a:p>
            <a:endParaRPr lang="en-US" sz="1800" dirty="0" smtClean="0">
              <a:solidFill>
                <a:srgbClr val="228B22"/>
              </a:solidFill>
              <a:latin typeface="Bitstream Vera Sans Mono" panose="020B0609030804020204" pitchFamily="49" charset="0"/>
            </a:endParaRPr>
          </a:p>
          <a:p>
            <a:r>
              <a:rPr lang="en-US" sz="1800" dirty="0" smtClean="0">
                <a:solidFill>
                  <a:srgbClr val="228B22"/>
                </a:solidFill>
                <a:latin typeface="Bitstream Vera Sans Mono" panose="020B0609030804020204" pitchFamily="49" charset="0"/>
              </a:rPr>
              <a:t>% I’s 256-bin histogram</a:t>
            </a:r>
            <a:endParaRPr lang="en-US" sz="1800" dirty="0">
              <a:solidFill>
                <a:srgbClr val="228B22"/>
              </a:solidFill>
              <a:latin typeface="Bitstream Vera Sans Mono" panose="020B0609030804020204" pitchFamily="49" charset="0"/>
            </a:endParaRPr>
          </a:p>
          <a:p>
            <a:r>
              <a:rPr lang="en-US" sz="1800" dirty="0" smtClean="0">
                <a:latin typeface="Bitstream Vera Sans Mono" panose="020B0609030804020204" pitchFamily="49" charset="0"/>
              </a:rPr>
              <a:t>h </a:t>
            </a:r>
            <a:r>
              <a:rPr lang="en-US" sz="1800" dirty="0">
                <a:latin typeface="Bitstream Vera Sans Mono" panose="020B0609030804020204" pitchFamily="49" charset="0"/>
              </a:rPr>
              <a:t>= </a:t>
            </a:r>
            <a:r>
              <a:rPr lang="en-US" sz="1800" dirty="0" err="1" smtClean="0">
                <a:latin typeface="Bitstream Vera Sans Mono" panose="020B0609030804020204" pitchFamily="49" charset="0"/>
              </a:rPr>
              <a:t>histcounts</a:t>
            </a:r>
            <a:r>
              <a:rPr lang="en-US" sz="1800" dirty="0" smtClean="0">
                <a:latin typeface="Bitstream Vera Sans Mono" panose="020B0609030804020204" pitchFamily="49" charset="0"/>
              </a:rPr>
              <a:t>(I,[</a:t>
            </a:r>
            <a:r>
              <a:rPr lang="en-US" sz="1800" dirty="0">
                <a:latin typeface="Bitstream Vera Sans Mono" panose="020B0609030804020204" pitchFamily="49" charset="0"/>
              </a:rPr>
              <a:t>0:256</a:t>
            </a:r>
            <a:r>
              <a:rPr lang="en-US" sz="1800" dirty="0" smtClean="0">
                <a:latin typeface="Bitstream Vera Sans Mono" panose="020B0609030804020204" pitchFamily="49" charset="0"/>
              </a:rPr>
              <a:t>])’;</a:t>
            </a:r>
          </a:p>
          <a:p>
            <a:r>
              <a:rPr lang="en-US" sz="1800" dirty="0" smtClean="0">
                <a:solidFill>
                  <a:srgbClr val="228B22"/>
                </a:solidFill>
                <a:latin typeface="Bitstream Vera Sans Mono" panose="020B0609030804020204" pitchFamily="49" charset="0"/>
              </a:rPr>
              <a:t>% </a:t>
            </a:r>
            <a:r>
              <a:rPr lang="en-US" sz="1800" dirty="0">
                <a:solidFill>
                  <a:srgbClr val="228B22"/>
                </a:solidFill>
                <a:latin typeface="Bitstream Vera Sans Mono" panose="020B0609030804020204" pitchFamily="49" charset="0"/>
              </a:rPr>
              <a:t>I’s </a:t>
            </a:r>
            <a:r>
              <a:rPr lang="en-US" sz="1800" dirty="0" smtClean="0">
                <a:solidFill>
                  <a:srgbClr val="228B22"/>
                </a:solidFill>
                <a:latin typeface="Bitstream Vera Sans Mono" panose="020B0609030804020204" pitchFamily="49" charset="0"/>
              </a:rPr>
              <a:t>pixel-intensity probability density function</a:t>
            </a:r>
          </a:p>
          <a:p>
            <a:r>
              <a:rPr lang="en-US" sz="1800" dirty="0" smtClean="0">
                <a:solidFill>
                  <a:schemeClr val="tx1"/>
                </a:solidFill>
                <a:latin typeface="Bitstream Vera Sans Mono" panose="020B0609030804020204" pitchFamily="49" charset="0"/>
              </a:rPr>
              <a:t>p = h/length(I(:));</a:t>
            </a:r>
          </a:p>
          <a:p>
            <a:r>
              <a:rPr lang="en-US" sz="1800" dirty="0" smtClean="0">
                <a:solidFill>
                  <a:srgbClr val="228B22"/>
                </a:solidFill>
                <a:latin typeface="Bitstream Vera Sans Mono" panose="020B0609030804020204" pitchFamily="49" charset="0"/>
              </a:rPr>
              <a:t>% </a:t>
            </a:r>
            <a:r>
              <a:rPr lang="en-US" sz="1800" dirty="0">
                <a:solidFill>
                  <a:srgbClr val="228B22"/>
                </a:solidFill>
                <a:latin typeface="Bitstream Vera Sans Mono" panose="020B0609030804020204" pitchFamily="49" charset="0"/>
              </a:rPr>
              <a:t>I’s </a:t>
            </a:r>
            <a:r>
              <a:rPr lang="en-US" sz="1800" dirty="0" smtClean="0">
                <a:solidFill>
                  <a:srgbClr val="228B22"/>
                </a:solidFill>
                <a:latin typeface="Bitstream Vera Sans Mono" panose="020B0609030804020204" pitchFamily="49" charset="0"/>
              </a:rPr>
              <a:t>pixel-intensity cumulative distribution </a:t>
            </a:r>
            <a:r>
              <a:rPr lang="en-US" sz="1800" dirty="0">
                <a:solidFill>
                  <a:srgbClr val="228B22"/>
                </a:solidFill>
                <a:latin typeface="Bitstream Vera Sans Mono" panose="020B0609030804020204" pitchFamily="49" charset="0"/>
              </a:rPr>
              <a:t>function</a:t>
            </a:r>
            <a:endParaRPr lang="en-US" sz="1800" dirty="0" smtClean="0">
              <a:solidFill>
                <a:schemeClr val="tx1"/>
              </a:solidFill>
              <a:latin typeface="Bitstream Vera Sans Mono" panose="020B0609030804020204" pitchFamily="49" charset="0"/>
            </a:endParaRPr>
          </a:p>
          <a:p>
            <a:r>
              <a:rPr lang="en-US" sz="1800" dirty="0" smtClean="0">
                <a:solidFill>
                  <a:schemeClr val="tx1"/>
                </a:solidFill>
                <a:latin typeface="Bitstream Vera Sans Mono" panose="020B0609030804020204" pitchFamily="49" charset="0"/>
              </a:rPr>
              <a:t>C = </a:t>
            </a:r>
            <a:r>
              <a:rPr lang="en-US" sz="1800" dirty="0" err="1" smtClean="0">
                <a:solidFill>
                  <a:schemeClr val="tx1"/>
                </a:solidFill>
                <a:latin typeface="Bitstream Vera Sans Mono" panose="020B0609030804020204" pitchFamily="49" charset="0"/>
              </a:rPr>
              <a:t>cumsum</a:t>
            </a:r>
            <a:r>
              <a:rPr lang="en-US" sz="1800" dirty="0" smtClean="0">
                <a:solidFill>
                  <a:schemeClr val="tx1"/>
                </a:solidFill>
                <a:latin typeface="Bitstream Vera Sans Mono" panose="020B0609030804020204" pitchFamily="49" charset="0"/>
              </a:rPr>
              <a:t>(p);</a:t>
            </a:r>
          </a:p>
        </p:txBody>
      </p:sp>
    </p:spTree>
    <p:extLst>
      <p:ext uri="{BB962C8B-B14F-4D97-AF65-F5344CB8AC3E}">
        <p14:creationId xmlns:p14="http://schemas.microsoft.com/office/powerpoint/2010/main" val="3634118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7772400" cy="723900"/>
          </a:xfrm>
        </p:spPr>
        <p:txBody>
          <a:bodyPr/>
          <a:lstStyle/>
          <a:p>
            <a:r>
              <a:rPr lang="en-US" dirty="0" smtClean="0"/>
              <a:t>Code for Histograms of 3-Band Images</a:t>
            </a:r>
            <a:endParaRPr lang="en-US" dirty="0"/>
          </a:p>
        </p:txBody>
      </p:sp>
      <p:sp>
        <p:nvSpPr>
          <p:cNvPr id="4" name="Date Placeholder 3"/>
          <p:cNvSpPr>
            <a:spLocks noGrp="1"/>
          </p:cNvSpPr>
          <p:nvPr>
            <p:ph type="dt" sz="half" idx="10"/>
          </p:nvPr>
        </p:nvSpPr>
        <p:spPr/>
        <p:txBody>
          <a:bodyPr/>
          <a:lstStyle/>
          <a:p>
            <a:r>
              <a:rPr lang="en-US" smtClean="0"/>
              <a:t>20 September 2016</a:t>
            </a:r>
            <a:endParaRPr lang="en-US"/>
          </a:p>
        </p:txBody>
      </p:sp>
      <p:sp>
        <p:nvSpPr>
          <p:cNvPr id="5" name="Footer Placeholder 4"/>
          <p:cNvSpPr>
            <a:spLocks noGrp="1"/>
          </p:cNvSpPr>
          <p:nvPr>
            <p:ph type="ftr" sz="quarter" idx="11"/>
          </p:nvPr>
        </p:nvSpPr>
        <p:spPr/>
        <p:txBody>
          <a:bodyPr/>
          <a:lstStyle/>
          <a:p>
            <a:r>
              <a:rPr lang="en-US" smtClean="0"/>
              <a:t>1999-2016 by Richard Alan Peters II</a:t>
            </a:r>
            <a:endParaRPr lang="en-US"/>
          </a:p>
        </p:txBody>
      </p:sp>
      <p:sp>
        <p:nvSpPr>
          <p:cNvPr id="6" name="Slide Number Placeholder 5"/>
          <p:cNvSpPr>
            <a:spLocks noGrp="1"/>
          </p:cNvSpPr>
          <p:nvPr>
            <p:ph type="sldNum" sz="quarter" idx="12"/>
          </p:nvPr>
        </p:nvSpPr>
        <p:spPr/>
        <p:txBody>
          <a:bodyPr/>
          <a:lstStyle/>
          <a:p>
            <a:fld id="{FE08DE76-73E9-4CC5-93E4-4A7EB9AC9684}" type="slidenum">
              <a:rPr lang="en-US" smtClean="0"/>
              <a:t>37</a:t>
            </a:fld>
            <a:endParaRPr lang="en-US"/>
          </a:p>
        </p:txBody>
      </p:sp>
      <p:sp>
        <p:nvSpPr>
          <p:cNvPr id="7" name="Text Box 3"/>
          <p:cNvSpPr txBox="1">
            <a:spLocks noChangeArrowheads="1"/>
          </p:cNvSpPr>
          <p:nvPr/>
        </p:nvSpPr>
        <p:spPr bwMode="auto">
          <a:xfrm>
            <a:off x="457200" y="2286000"/>
            <a:ext cx="8229600" cy="31393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800" dirty="0">
                <a:solidFill>
                  <a:srgbClr val="228B22"/>
                </a:solidFill>
                <a:latin typeface="Bitstream Vera Sans Mono" panose="020B0609030804020204" pitchFamily="49" charset="0"/>
              </a:rPr>
              <a:t>% </a:t>
            </a:r>
            <a:r>
              <a:rPr lang="en-US" sz="1800" dirty="0" smtClean="0">
                <a:solidFill>
                  <a:srgbClr val="228B22"/>
                </a:solidFill>
                <a:latin typeface="Bitstream Vera Sans Mono" panose="020B0609030804020204" pitchFamily="49" charset="0"/>
              </a:rPr>
              <a:t>Matlab code for red, green, blue, value, and luminance</a:t>
            </a:r>
          </a:p>
          <a:p>
            <a:r>
              <a:rPr lang="en-US" sz="1800" dirty="0">
                <a:solidFill>
                  <a:srgbClr val="228B22"/>
                </a:solidFill>
                <a:latin typeface="Bitstream Vera Sans Mono" panose="020B0609030804020204" pitchFamily="49" charset="0"/>
              </a:rPr>
              <a:t>%</a:t>
            </a:r>
            <a:r>
              <a:rPr lang="en-US" sz="1800" dirty="0" smtClean="0">
                <a:solidFill>
                  <a:srgbClr val="228B22"/>
                </a:solidFill>
                <a:latin typeface="Bitstream Vera Sans Mono" panose="020B0609030804020204" pitchFamily="49" charset="0"/>
              </a:rPr>
              <a:t> histograms of a 3-band image, I.</a:t>
            </a:r>
            <a:endParaRPr lang="en-US" sz="1800" dirty="0" smtClean="0">
              <a:solidFill>
                <a:srgbClr val="228B22"/>
              </a:solidFill>
              <a:latin typeface="Bitstream Vera Sans Mono" panose="020B0609030804020204" pitchFamily="49" charset="0"/>
            </a:endParaRPr>
          </a:p>
          <a:p>
            <a:endParaRPr lang="en-US" sz="1800" dirty="0" smtClean="0">
              <a:solidFill>
                <a:srgbClr val="228B22"/>
              </a:solidFill>
              <a:latin typeface="Bitstream Vera Sans Mono" panose="020B0609030804020204" pitchFamily="49" charset="0"/>
            </a:endParaRPr>
          </a:p>
          <a:p>
            <a:r>
              <a:rPr lang="en-US" sz="1800" dirty="0" err="1" smtClean="0">
                <a:latin typeface="Bitstream Vera Sans Mono" panose="020B0609030804020204" pitchFamily="49" charset="0"/>
              </a:rPr>
              <a:t>hr</a:t>
            </a:r>
            <a:r>
              <a:rPr lang="en-US" sz="1800" dirty="0" smtClean="0">
                <a:latin typeface="Bitstream Vera Sans Mono" panose="020B0609030804020204" pitchFamily="49" charset="0"/>
              </a:rPr>
              <a:t> </a:t>
            </a:r>
            <a:r>
              <a:rPr lang="en-US" sz="1800" dirty="0">
                <a:latin typeface="Bitstream Vera Sans Mono" panose="020B0609030804020204" pitchFamily="49" charset="0"/>
              </a:rPr>
              <a:t>= </a:t>
            </a:r>
            <a:r>
              <a:rPr lang="en-US" sz="1800" dirty="0" err="1" smtClean="0">
                <a:latin typeface="Bitstream Vera Sans Mono" panose="020B0609030804020204" pitchFamily="49" charset="0"/>
              </a:rPr>
              <a:t>histcounts</a:t>
            </a:r>
            <a:r>
              <a:rPr lang="en-US" sz="1800" dirty="0" smtClean="0">
                <a:latin typeface="Bitstream Vera Sans Mono" panose="020B0609030804020204" pitchFamily="49" charset="0"/>
              </a:rPr>
              <a:t>(I(:,:,1),[</a:t>
            </a:r>
            <a:r>
              <a:rPr lang="en-US" sz="1800" dirty="0">
                <a:latin typeface="Bitstream Vera Sans Mono" panose="020B0609030804020204" pitchFamily="49" charset="0"/>
              </a:rPr>
              <a:t>0:256</a:t>
            </a:r>
            <a:r>
              <a:rPr lang="en-US" sz="1800" dirty="0" smtClean="0">
                <a:latin typeface="Bitstream Vera Sans Mono" panose="020B0609030804020204" pitchFamily="49" charset="0"/>
              </a:rPr>
              <a:t>])’; </a:t>
            </a:r>
            <a:r>
              <a:rPr lang="en-US" sz="1800" dirty="0" smtClean="0">
                <a:solidFill>
                  <a:srgbClr val="228B22"/>
                </a:solidFill>
                <a:latin typeface="Bitstream Vera Sans Mono" panose="020B0609030804020204" pitchFamily="49" charset="0"/>
              </a:rPr>
              <a:t>% red-band hist</a:t>
            </a:r>
            <a:r>
              <a:rPr lang="en-US" sz="1800" dirty="0">
                <a:solidFill>
                  <a:srgbClr val="228B22"/>
                </a:solidFill>
                <a:latin typeface="Bitstream Vera Sans Mono" panose="020B0609030804020204" pitchFamily="49" charset="0"/>
              </a:rPr>
              <a:t>ogram</a:t>
            </a:r>
            <a:endParaRPr lang="en-US" sz="1800" dirty="0" smtClean="0">
              <a:latin typeface="Bitstream Vera Sans Mono" panose="020B0609030804020204" pitchFamily="49" charset="0"/>
            </a:endParaRPr>
          </a:p>
          <a:p>
            <a:r>
              <a:rPr lang="en-US" sz="1800" dirty="0" smtClean="0">
                <a:latin typeface="Bitstream Vera Sans Mono" panose="020B0609030804020204" pitchFamily="49" charset="0"/>
              </a:rPr>
              <a:t>hg </a:t>
            </a:r>
            <a:r>
              <a:rPr lang="en-US" sz="1800" dirty="0">
                <a:latin typeface="Bitstream Vera Sans Mono" panose="020B0609030804020204" pitchFamily="49" charset="0"/>
              </a:rPr>
              <a:t>= </a:t>
            </a:r>
            <a:r>
              <a:rPr lang="en-US" sz="1800" dirty="0" err="1">
                <a:latin typeface="Bitstream Vera Sans Mono" panose="020B0609030804020204" pitchFamily="49" charset="0"/>
              </a:rPr>
              <a:t>histcounts</a:t>
            </a:r>
            <a:r>
              <a:rPr lang="en-US" sz="1800" dirty="0">
                <a:latin typeface="Bitstream Vera Sans Mono" panose="020B0609030804020204" pitchFamily="49" charset="0"/>
              </a:rPr>
              <a:t>(I</a:t>
            </a:r>
            <a:r>
              <a:rPr lang="en-US" sz="1800" dirty="0" smtClean="0">
                <a:latin typeface="Bitstream Vera Sans Mono" panose="020B0609030804020204" pitchFamily="49" charset="0"/>
              </a:rPr>
              <a:t>(:,:,2),[</a:t>
            </a:r>
            <a:r>
              <a:rPr lang="en-US" sz="1800" dirty="0">
                <a:latin typeface="Bitstream Vera Sans Mono" panose="020B0609030804020204" pitchFamily="49" charset="0"/>
              </a:rPr>
              <a:t>0:256</a:t>
            </a:r>
            <a:r>
              <a:rPr lang="en-US" sz="1800" dirty="0" smtClean="0">
                <a:latin typeface="Bitstream Vera Sans Mono" panose="020B0609030804020204" pitchFamily="49" charset="0"/>
              </a:rPr>
              <a:t>])’; </a:t>
            </a:r>
            <a:r>
              <a:rPr lang="en-US" sz="1800" dirty="0" smtClean="0">
                <a:solidFill>
                  <a:srgbClr val="228B22"/>
                </a:solidFill>
                <a:latin typeface="Bitstream Vera Sans Mono" panose="020B0609030804020204" pitchFamily="49" charset="0"/>
              </a:rPr>
              <a:t>% green-band hist</a:t>
            </a:r>
            <a:r>
              <a:rPr lang="en-US" sz="1800" dirty="0">
                <a:solidFill>
                  <a:srgbClr val="228B22"/>
                </a:solidFill>
                <a:latin typeface="Bitstream Vera Sans Mono" panose="020B0609030804020204" pitchFamily="49" charset="0"/>
              </a:rPr>
              <a:t>ogram</a:t>
            </a:r>
            <a:endParaRPr lang="en-US" sz="1800" dirty="0" smtClean="0">
              <a:solidFill>
                <a:srgbClr val="228B22"/>
              </a:solidFill>
              <a:latin typeface="Bitstream Vera Sans Mono" panose="020B0609030804020204" pitchFamily="49" charset="0"/>
            </a:endParaRPr>
          </a:p>
          <a:p>
            <a:r>
              <a:rPr lang="en-US" sz="1800" dirty="0" err="1" smtClean="0">
                <a:latin typeface="Bitstream Vera Sans Mono" panose="020B0609030804020204" pitchFamily="49" charset="0"/>
              </a:rPr>
              <a:t>hb</a:t>
            </a:r>
            <a:r>
              <a:rPr lang="en-US" sz="1800" dirty="0" smtClean="0">
                <a:latin typeface="Bitstream Vera Sans Mono" panose="020B0609030804020204" pitchFamily="49" charset="0"/>
              </a:rPr>
              <a:t> </a:t>
            </a:r>
            <a:r>
              <a:rPr lang="en-US" sz="1800" dirty="0">
                <a:latin typeface="Bitstream Vera Sans Mono" panose="020B0609030804020204" pitchFamily="49" charset="0"/>
              </a:rPr>
              <a:t>= </a:t>
            </a:r>
            <a:r>
              <a:rPr lang="en-US" sz="1800" dirty="0" err="1">
                <a:latin typeface="Bitstream Vera Sans Mono" panose="020B0609030804020204" pitchFamily="49" charset="0"/>
              </a:rPr>
              <a:t>histcounts</a:t>
            </a:r>
            <a:r>
              <a:rPr lang="en-US" sz="1800" dirty="0">
                <a:latin typeface="Bitstream Vera Sans Mono" panose="020B0609030804020204" pitchFamily="49" charset="0"/>
              </a:rPr>
              <a:t>(I</a:t>
            </a:r>
            <a:r>
              <a:rPr lang="en-US" sz="1800" dirty="0" smtClean="0">
                <a:latin typeface="Bitstream Vera Sans Mono" panose="020B0609030804020204" pitchFamily="49" charset="0"/>
              </a:rPr>
              <a:t>(:,:,3),[</a:t>
            </a:r>
            <a:r>
              <a:rPr lang="en-US" sz="1800" dirty="0">
                <a:latin typeface="Bitstream Vera Sans Mono" panose="020B0609030804020204" pitchFamily="49" charset="0"/>
              </a:rPr>
              <a:t>0:256</a:t>
            </a:r>
            <a:r>
              <a:rPr lang="en-US" sz="1800" dirty="0" smtClean="0">
                <a:latin typeface="Bitstream Vera Sans Mono" panose="020B0609030804020204" pitchFamily="49" charset="0"/>
              </a:rPr>
              <a:t>])’; </a:t>
            </a:r>
            <a:r>
              <a:rPr lang="en-US" sz="1800" dirty="0" smtClean="0">
                <a:solidFill>
                  <a:srgbClr val="228B22"/>
                </a:solidFill>
                <a:latin typeface="Bitstream Vera Sans Mono" panose="020B0609030804020204" pitchFamily="49" charset="0"/>
              </a:rPr>
              <a:t>% blue-band hist</a:t>
            </a:r>
            <a:r>
              <a:rPr lang="en-US" sz="1800" dirty="0">
                <a:solidFill>
                  <a:srgbClr val="228B22"/>
                </a:solidFill>
                <a:latin typeface="Bitstream Vera Sans Mono" panose="020B0609030804020204" pitchFamily="49" charset="0"/>
              </a:rPr>
              <a:t>ogram</a:t>
            </a:r>
            <a:endParaRPr lang="en-US" sz="1800" dirty="0" smtClean="0">
              <a:solidFill>
                <a:schemeClr val="tx1"/>
              </a:solidFill>
              <a:latin typeface="Bitstream Vera Sans Mono" panose="020B0609030804020204" pitchFamily="49" charset="0"/>
            </a:endParaRPr>
          </a:p>
          <a:p>
            <a:r>
              <a:rPr lang="en-US" sz="1800" dirty="0" smtClean="0">
                <a:solidFill>
                  <a:schemeClr val="tx1"/>
                </a:solidFill>
                <a:latin typeface="Bitstream Vera Sans Mono" panose="020B0609030804020204" pitchFamily="49" charset="0"/>
              </a:rPr>
              <a:t>V  = uint8(sum(I,3)/3);		   </a:t>
            </a:r>
            <a:r>
              <a:rPr lang="en-US" sz="1800" dirty="0" smtClean="0">
                <a:solidFill>
                  <a:srgbClr val="228B22"/>
                </a:solidFill>
                <a:latin typeface="Bitstream Vera Sans Mono" panose="020B0609030804020204" pitchFamily="49" charset="0"/>
              </a:rPr>
              <a:t>% value image</a:t>
            </a:r>
            <a:endParaRPr lang="en-US" sz="1800" dirty="0" smtClean="0">
              <a:solidFill>
                <a:schemeClr val="tx1"/>
              </a:solidFill>
              <a:latin typeface="Bitstream Vera Sans Mono" panose="020B0609030804020204" pitchFamily="49" charset="0"/>
            </a:endParaRPr>
          </a:p>
          <a:p>
            <a:r>
              <a:rPr lang="en-US" sz="1800" dirty="0" err="1" smtClean="0">
                <a:solidFill>
                  <a:schemeClr val="tx1"/>
                </a:solidFill>
                <a:latin typeface="Bitstream Vera Sans Mono" panose="020B0609030804020204" pitchFamily="49" charset="0"/>
              </a:rPr>
              <a:t>hk</a:t>
            </a:r>
            <a:r>
              <a:rPr lang="en-US" sz="1800" dirty="0" smtClean="0">
                <a:latin typeface="Bitstream Vera Sans Mono" panose="020B0609030804020204" pitchFamily="49" charset="0"/>
              </a:rPr>
              <a:t> </a:t>
            </a:r>
            <a:r>
              <a:rPr lang="en-US" sz="1800" dirty="0">
                <a:latin typeface="Bitstream Vera Sans Mono" panose="020B0609030804020204" pitchFamily="49" charset="0"/>
              </a:rPr>
              <a:t>= </a:t>
            </a:r>
            <a:r>
              <a:rPr lang="en-US" sz="1800" dirty="0" err="1" smtClean="0">
                <a:latin typeface="Bitstream Vera Sans Mono" panose="020B0609030804020204" pitchFamily="49" charset="0"/>
              </a:rPr>
              <a:t>histcounts</a:t>
            </a:r>
            <a:r>
              <a:rPr lang="en-US" sz="1800" dirty="0" smtClean="0">
                <a:latin typeface="Bitstream Vera Sans Mono" panose="020B0609030804020204" pitchFamily="49" charset="0"/>
              </a:rPr>
              <a:t>(V,[</a:t>
            </a:r>
            <a:r>
              <a:rPr lang="en-US" sz="1800" dirty="0">
                <a:latin typeface="Bitstream Vera Sans Mono" panose="020B0609030804020204" pitchFamily="49" charset="0"/>
              </a:rPr>
              <a:t>0:256</a:t>
            </a:r>
            <a:r>
              <a:rPr lang="en-US" sz="1800" dirty="0" smtClean="0">
                <a:latin typeface="Bitstream Vera Sans Mono" panose="020B0609030804020204" pitchFamily="49" charset="0"/>
              </a:rPr>
              <a:t>])’;	   </a:t>
            </a:r>
            <a:r>
              <a:rPr lang="en-US" sz="1800" dirty="0" smtClean="0">
                <a:solidFill>
                  <a:srgbClr val="228B22"/>
                </a:solidFill>
                <a:latin typeface="Bitstream Vera Sans Mono" panose="020B0609030804020204" pitchFamily="49" charset="0"/>
              </a:rPr>
              <a:t>% </a:t>
            </a:r>
            <a:r>
              <a:rPr lang="en-US" sz="1800" dirty="0">
                <a:solidFill>
                  <a:srgbClr val="228B22"/>
                </a:solidFill>
                <a:latin typeface="Bitstream Vera Sans Mono" panose="020B0609030804020204" pitchFamily="49" charset="0"/>
              </a:rPr>
              <a:t>value </a:t>
            </a:r>
            <a:r>
              <a:rPr lang="en-US" sz="1800" dirty="0" smtClean="0">
                <a:solidFill>
                  <a:srgbClr val="228B22"/>
                </a:solidFill>
                <a:latin typeface="Bitstream Vera Sans Mono" panose="020B0609030804020204" pitchFamily="49" charset="0"/>
              </a:rPr>
              <a:t>histogram</a:t>
            </a:r>
          </a:p>
          <a:p>
            <a:r>
              <a:rPr lang="nn-NO" sz="1800" dirty="0" smtClean="0">
                <a:solidFill>
                  <a:schemeClr val="tx1"/>
                </a:solidFill>
                <a:latin typeface="Bitstream Vera Sans Mono" panose="020B0609030804020204" pitchFamily="49" charset="0"/>
                <a:cs typeface="Courier New" panose="02070309020205020404" pitchFamily="49" charset="0"/>
              </a:rPr>
              <a:t>L  = uint8(0.299*</a:t>
            </a:r>
            <a:r>
              <a:rPr lang="en-US" sz="1800" dirty="0">
                <a:latin typeface="Bitstream Vera Sans Mono" panose="020B0609030804020204" pitchFamily="49" charset="0"/>
              </a:rPr>
              <a:t>I(:,:,1</a:t>
            </a:r>
            <a:r>
              <a:rPr lang="en-US" sz="1800" dirty="0" smtClean="0">
                <a:latin typeface="Bitstream Vera Sans Mono" panose="020B0609030804020204" pitchFamily="49" charset="0"/>
              </a:rPr>
              <a:t>) + </a:t>
            </a:r>
            <a:r>
              <a:rPr lang="en-US" sz="1800" dirty="0" smtClean="0">
                <a:solidFill>
                  <a:schemeClr val="accent5">
                    <a:lumMod val="50000"/>
                  </a:schemeClr>
                </a:solidFill>
                <a:latin typeface="Bitstream Vera Sans Mono" panose="020B0609030804020204" pitchFamily="49" charset="0"/>
              </a:rPr>
              <a:t>...	   </a:t>
            </a:r>
            <a:r>
              <a:rPr lang="en-US" sz="1800" dirty="0" smtClean="0">
                <a:solidFill>
                  <a:srgbClr val="228B22"/>
                </a:solidFill>
                <a:latin typeface="Bitstream Vera Sans Mono" panose="020B0609030804020204" pitchFamily="49" charset="0"/>
              </a:rPr>
              <a:t>% </a:t>
            </a:r>
            <a:r>
              <a:rPr lang="en-US" sz="1800" dirty="0">
                <a:solidFill>
                  <a:srgbClr val="228B22"/>
                </a:solidFill>
                <a:latin typeface="Bitstream Vera Sans Mono" panose="020B0609030804020204" pitchFamily="49" charset="0"/>
              </a:rPr>
              <a:t>luminance </a:t>
            </a:r>
            <a:r>
              <a:rPr lang="en-US" sz="1800" dirty="0" smtClean="0">
                <a:solidFill>
                  <a:srgbClr val="228B22"/>
                </a:solidFill>
                <a:latin typeface="Bitstream Vera Sans Mono" panose="020B0609030804020204" pitchFamily="49" charset="0"/>
              </a:rPr>
              <a:t>image</a:t>
            </a:r>
            <a:endParaRPr lang="en-US" sz="1800" dirty="0" smtClean="0">
              <a:solidFill>
                <a:schemeClr val="accent5">
                  <a:lumMod val="50000"/>
                </a:schemeClr>
              </a:solidFill>
              <a:latin typeface="Bitstream Vera Sans Mono" panose="020B0609030804020204" pitchFamily="49" charset="0"/>
            </a:endParaRPr>
          </a:p>
          <a:p>
            <a:r>
              <a:rPr lang="nn-NO" sz="1800" dirty="0" smtClean="0">
                <a:solidFill>
                  <a:schemeClr val="tx1"/>
                </a:solidFill>
                <a:latin typeface="Bitstream Vera Sans Mono" panose="020B0609030804020204" pitchFamily="49" charset="0"/>
                <a:cs typeface="Courier New" panose="02070309020205020404" pitchFamily="49" charset="0"/>
              </a:rPr>
              <a:t>           </a:t>
            </a:r>
            <a:r>
              <a:rPr lang="nn-NO" sz="1800" dirty="0">
                <a:solidFill>
                  <a:schemeClr val="tx1"/>
                </a:solidFill>
                <a:latin typeface="Bitstream Vera Sans Mono" panose="020B0609030804020204" pitchFamily="49" charset="0"/>
                <a:cs typeface="Courier New" panose="02070309020205020404" pitchFamily="49" charset="0"/>
              </a:rPr>
              <a:t>0.587*</a:t>
            </a:r>
            <a:r>
              <a:rPr lang="en-US" sz="1800" dirty="0">
                <a:latin typeface="Bitstream Vera Sans Mono" panose="020B0609030804020204" pitchFamily="49" charset="0"/>
              </a:rPr>
              <a:t>I(:,:,2) +</a:t>
            </a:r>
            <a:r>
              <a:rPr lang="en-US" sz="1800" dirty="0">
                <a:solidFill>
                  <a:schemeClr val="accent5">
                    <a:lumMod val="50000"/>
                  </a:schemeClr>
                </a:solidFill>
                <a:latin typeface="Bitstream Vera Sans Mono" panose="020B0609030804020204" pitchFamily="49" charset="0"/>
              </a:rPr>
              <a:t> </a:t>
            </a:r>
            <a:r>
              <a:rPr lang="nn-NO" sz="1800" dirty="0" smtClean="0">
                <a:solidFill>
                  <a:schemeClr val="tx1"/>
                </a:solidFill>
                <a:latin typeface="Bitstream Vera Sans Mono" panose="020B0609030804020204" pitchFamily="49" charset="0"/>
                <a:cs typeface="Courier New" panose="02070309020205020404" pitchFamily="49" charset="0"/>
              </a:rPr>
              <a:t>0.114*</a:t>
            </a:r>
            <a:r>
              <a:rPr lang="en-US" sz="1800" dirty="0">
                <a:latin typeface="Bitstream Vera Sans Mono" panose="020B0609030804020204" pitchFamily="49" charset="0"/>
              </a:rPr>
              <a:t>I</a:t>
            </a:r>
            <a:r>
              <a:rPr lang="en-US" sz="1800" dirty="0" smtClean="0">
                <a:latin typeface="Bitstream Vera Sans Mono" panose="020B0609030804020204" pitchFamily="49" charset="0"/>
              </a:rPr>
              <a:t>(:,:,3)</a:t>
            </a:r>
            <a:r>
              <a:rPr lang="nn-NO" sz="1800" dirty="0" smtClean="0">
                <a:solidFill>
                  <a:schemeClr val="tx1"/>
                </a:solidFill>
                <a:latin typeface="Bitstream Vera Sans Mono" panose="020B0609030804020204" pitchFamily="49" charset="0"/>
                <a:cs typeface="Courier New" panose="02070309020205020404" pitchFamily="49" charset="0"/>
              </a:rPr>
              <a:t>;</a:t>
            </a:r>
          </a:p>
          <a:p>
            <a:r>
              <a:rPr lang="nn-NO" sz="1800" dirty="0" smtClean="0">
                <a:solidFill>
                  <a:schemeClr val="tx1"/>
                </a:solidFill>
                <a:latin typeface="Bitstream Vera Sans Mono" panose="020B0609030804020204" pitchFamily="49" charset="0"/>
                <a:cs typeface="Courier New" panose="02070309020205020404" pitchFamily="49" charset="0"/>
              </a:rPr>
              <a:t>lk </a:t>
            </a:r>
            <a:r>
              <a:rPr lang="en-US" sz="1800" dirty="0" smtClean="0">
                <a:latin typeface="Bitstream Vera Sans Mono" panose="020B0609030804020204" pitchFamily="49" charset="0"/>
              </a:rPr>
              <a:t>= </a:t>
            </a:r>
            <a:r>
              <a:rPr lang="en-US" sz="1800" dirty="0" err="1" smtClean="0">
                <a:latin typeface="Bitstream Vera Sans Mono" panose="020B0609030804020204" pitchFamily="49" charset="0"/>
              </a:rPr>
              <a:t>histcounts</a:t>
            </a:r>
            <a:r>
              <a:rPr lang="en-US" sz="1800" dirty="0" smtClean="0">
                <a:latin typeface="Bitstream Vera Sans Mono" panose="020B0609030804020204" pitchFamily="49" charset="0"/>
              </a:rPr>
              <a:t>(L,[</a:t>
            </a:r>
            <a:r>
              <a:rPr lang="en-US" sz="1800" dirty="0">
                <a:latin typeface="Bitstream Vera Sans Mono" panose="020B0609030804020204" pitchFamily="49" charset="0"/>
              </a:rPr>
              <a:t>0:256])’;	</a:t>
            </a:r>
            <a:r>
              <a:rPr lang="en-US" sz="1800" dirty="0" smtClean="0">
                <a:latin typeface="Bitstream Vera Sans Mono" panose="020B0609030804020204" pitchFamily="49" charset="0"/>
              </a:rPr>
              <a:t>   </a:t>
            </a:r>
            <a:r>
              <a:rPr lang="en-US" sz="1800" dirty="0" smtClean="0">
                <a:solidFill>
                  <a:srgbClr val="228B22"/>
                </a:solidFill>
                <a:latin typeface="Bitstream Vera Sans Mono" panose="020B0609030804020204" pitchFamily="49" charset="0"/>
              </a:rPr>
              <a:t>% luminance </a:t>
            </a:r>
            <a:r>
              <a:rPr lang="en-US" sz="1800" dirty="0">
                <a:solidFill>
                  <a:srgbClr val="228B22"/>
                </a:solidFill>
                <a:latin typeface="Bitstream Vera Sans Mono" panose="020B0609030804020204" pitchFamily="49" charset="0"/>
              </a:rPr>
              <a:t>histogram</a:t>
            </a:r>
            <a:endParaRPr lang="en-US" sz="1800" dirty="0">
              <a:solidFill>
                <a:schemeClr val="tx1"/>
              </a:solidFill>
              <a:latin typeface="Bitstream Vera Sans Mono" panose="020B0609030804020204" pitchFamily="49" charset="0"/>
              <a:cs typeface="Courier New" panose="02070309020205020404" pitchFamily="49" charset="0"/>
            </a:endParaRPr>
          </a:p>
        </p:txBody>
      </p:sp>
    </p:spTree>
    <p:extLst>
      <p:ext uri="{BB962C8B-B14F-4D97-AF65-F5344CB8AC3E}">
        <p14:creationId xmlns:p14="http://schemas.microsoft.com/office/powerpoint/2010/main" val="3938952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1310"/>
            <a:ext cx="7772400" cy="723900"/>
          </a:xfrm>
        </p:spPr>
        <p:txBody>
          <a:bodyPr/>
          <a:lstStyle/>
          <a:p>
            <a:r>
              <a:rPr lang="en-US" dirty="0" smtClean="0"/>
              <a:t>Histogram Shapes</a:t>
            </a:r>
            <a:endParaRPr lang="en-US" dirty="0"/>
          </a:p>
        </p:txBody>
      </p:sp>
      <p:sp>
        <p:nvSpPr>
          <p:cNvPr id="3" name="Content Placeholder 2"/>
          <p:cNvSpPr>
            <a:spLocks noGrp="1"/>
          </p:cNvSpPr>
          <p:nvPr>
            <p:ph idx="1"/>
          </p:nvPr>
        </p:nvSpPr>
        <p:spPr>
          <a:xfrm>
            <a:off x="381000" y="1738216"/>
            <a:ext cx="8458200" cy="1200894"/>
          </a:xfrm>
        </p:spPr>
        <p:txBody>
          <a:bodyPr wrap="square">
            <a:spAutoFit/>
          </a:bodyPr>
          <a:lstStyle/>
          <a:p>
            <a:pPr marL="0" indent="0">
              <a:buNone/>
            </a:pPr>
            <a:r>
              <a:rPr lang="en-US" sz="2400" dirty="0" smtClean="0"/>
              <a:t>The histogram of a continuous tone image is usually a relatively smooth curve with peaks at the most frequently occurring intensities:</a:t>
            </a:r>
            <a:endParaRPr lang="en-US" sz="2400" dirty="0"/>
          </a:p>
        </p:txBody>
      </p:sp>
      <p:sp>
        <p:nvSpPr>
          <p:cNvPr id="4" name="Date Placeholder 3"/>
          <p:cNvSpPr>
            <a:spLocks noGrp="1"/>
          </p:cNvSpPr>
          <p:nvPr>
            <p:ph type="dt" sz="half" idx="10"/>
          </p:nvPr>
        </p:nvSpPr>
        <p:spPr/>
        <p:txBody>
          <a:bodyPr/>
          <a:lstStyle/>
          <a:p>
            <a:r>
              <a:rPr lang="en-US" smtClean="0"/>
              <a:t>20 September 2016</a:t>
            </a:r>
            <a:endParaRPr lang="en-US"/>
          </a:p>
        </p:txBody>
      </p:sp>
      <p:sp>
        <p:nvSpPr>
          <p:cNvPr id="5" name="Footer Placeholder 4"/>
          <p:cNvSpPr>
            <a:spLocks noGrp="1"/>
          </p:cNvSpPr>
          <p:nvPr>
            <p:ph type="ftr" sz="quarter" idx="11"/>
          </p:nvPr>
        </p:nvSpPr>
        <p:spPr/>
        <p:txBody>
          <a:bodyPr/>
          <a:lstStyle/>
          <a:p>
            <a:r>
              <a:rPr lang="en-US" smtClean="0"/>
              <a:t>1999-2016 by Richard Alan Peters II</a:t>
            </a:r>
            <a:endParaRPr lang="en-US"/>
          </a:p>
        </p:txBody>
      </p:sp>
      <p:sp>
        <p:nvSpPr>
          <p:cNvPr id="6" name="Slide Number Placeholder 5"/>
          <p:cNvSpPr>
            <a:spLocks noGrp="1"/>
          </p:cNvSpPr>
          <p:nvPr>
            <p:ph type="sldNum" sz="quarter" idx="12"/>
          </p:nvPr>
        </p:nvSpPr>
        <p:spPr/>
        <p:txBody>
          <a:bodyPr/>
          <a:lstStyle/>
          <a:p>
            <a:fld id="{FE08DE76-73E9-4CC5-93E4-4A7EB9AC9684}" type="slidenum">
              <a:rPr lang="en-US" smtClean="0"/>
              <a:t>38</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991" y="2939110"/>
            <a:ext cx="4267209" cy="3201626"/>
          </a:xfrm>
          <a:prstGeom prst="rect">
            <a:avLst/>
          </a:prstGeom>
        </p:spPr>
      </p:pic>
    </p:spTree>
    <p:extLst>
      <p:ext uri="{BB962C8B-B14F-4D97-AF65-F5344CB8AC3E}">
        <p14:creationId xmlns:p14="http://schemas.microsoft.com/office/powerpoint/2010/main" val="854423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1310"/>
            <a:ext cx="7772400" cy="723900"/>
          </a:xfrm>
        </p:spPr>
        <p:txBody>
          <a:bodyPr/>
          <a:lstStyle/>
          <a:p>
            <a:r>
              <a:rPr lang="en-US" dirty="0" smtClean="0"/>
              <a:t>Histogram Shapes</a:t>
            </a:r>
            <a:endParaRPr lang="en-US" dirty="0"/>
          </a:p>
        </p:txBody>
      </p:sp>
      <p:sp>
        <p:nvSpPr>
          <p:cNvPr id="3" name="Content Placeholder 2"/>
          <p:cNvSpPr>
            <a:spLocks noGrp="1"/>
          </p:cNvSpPr>
          <p:nvPr>
            <p:ph idx="1"/>
          </p:nvPr>
        </p:nvSpPr>
        <p:spPr>
          <a:xfrm>
            <a:off x="381000" y="1738216"/>
            <a:ext cx="8458200" cy="831562"/>
          </a:xfrm>
        </p:spPr>
        <p:txBody>
          <a:bodyPr wrap="square">
            <a:spAutoFit/>
          </a:bodyPr>
          <a:lstStyle/>
          <a:p>
            <a:pPr marL="0" indent="0">
              <a:buNone/>
            </a:pPr>
            <a:r>
              <a:rPr lang="en-US" sz="2400" dirty="0" smtClean="0"/>
              <a:t>If an image has had its contrast altered, often that can be seen in its histogram. </a:t>
            </a:r>
            <a:endParaRPr lang="en-US" sz="2400" dirty="0"/>
          </a:p>
        </p:txBody>
      </p:sp>
      <p:sp>
        <p:nvSpPr>
          <p:cNvPr id="4" name="Date Placeholder 3"/>
          <p:cNvSpPr>
            <a:spLocks noGrp="1"/>
          </p:cNvSpPr>
          <p:nvPr>
            <p:ph type="dt" sz="half" idx="10"/>
          </p:nvPr>
        </p:nvSpPr>
        <p:spPr/>
        <p:txBody>
          <a:bodyPr/>
          <a:lstStyle/>
          <a:p>
            <a:r>
              <a:rPr lang="en-US" smtClean="0"/>
              <a:t>20 September 2016</a:t>
            </a:r>
            <a:endParaRPr lang="en-US"/>
          </a:p>
        </p:txBody>
      </p:sp>
      <p:sp>
        <p:nvSpPr>
          <p:cNvPr id="5" name="Footer Placeholder 4"/>
          <p:cNvSpPr>
            <a:spLocks noGrp="1"/>
          </p:cNvSpPr>
          <p:nvPr>
            <p:ph type="ftr" sz="quarter" idx="11"/>
          </p:nvPr>
        </p:nvSpPr>
        <p:spPr/>
        <p:txBody>
          <a:bodyPr/>
          <a:lstStyle/>
          <a:p>
            <a:r>
              <a:rPr lang="en-US" smtClean="0"/>
              <a:t>1999-2016 by Richard Alan Peters II</a:t>
            </a:r>
            <a:endParaRPr lang="en-US"/>
          </a:p>
        </p:txBody>
      </p:sp>
      <p:sp>
        <p:nvSpPr>
          <p:cNvPr id="6" name="Slide Number Placeholder 5"/>
          <p:cNvSpPr>
            <a:spLocks noGrp="1"/>
          </p:cNvSpPr>
          <p:nvPr>
            <p:ph type="sldNum" sz="quarter" idx="12"/>
          </p:nvPr>
        </p:nvSpPr>
        <p:spPr/>
        <p:txBody>
          <a:bodyPr/>
          <a:lstStyle/>
          <a:p>
            <a:fld id="{FE08DE76-73E9-4CC5-93E4-4A7EB9AC9684}" type="slidenum">
              <a:rPr lang="en-US" smtClean="0"/>
              <a:t>39</a:t>
            </a:fld>
            <a:endParaRPr lang="en-US"/>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5358" r="8928"/>
          <a:stretch/>
        </p:blipFill>
        <p:spPr>
          <a:xfrm>
            <a:off x="609600" y="2793200"/>
            <a:ext cx="3657601" cy="3201626"/>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5804" r="8482"/>
          <a:stretch/>
        </p:blipFill>
        <p:spPr>
          <a:xfrm>
            <a:off x="4800600" y="2793200"/>
            <a:ext cx="3657600" cy="3201626"/>
          </a:xfrm>
          <a:prstGeom prst="rect">
            <a:avLst/>
          </a:prstGeom>
        </p:spPr>
      </p:pic>
      <p:sp>
        <p:nvSpPr>
          <p:cNvPr id="11" name="Text Box 8"/>
          <p:cNvSpPr txBox="1">
            <a:spLocks noChangeArrowheads="1"/>
          </p:cNvSpPr>
          <p:nvPr/>
        </p:nvSpPr>
        <p:spPr bwMode="auto">
          <a:xfrm>
            <a:off x="1295400" y="3562687"/>
            <a:ext cx="1219200" cy="738664"/>
          </a:xfrm>
          <a:prstGeom prst="rect">
            <a:avLst/>
          </a:prstGeom>
          <a:solidFill>
            <a:srgbClr val="FFFFCC"/>
          </a:solidFill>
          <a:ln w="9525">
            <a:noFill/>
            <a:miter lim="800000"/>
            <a:headEnd/>
            <a:tailEnd/>
          </a:ln>
          <a:effectLst>
            <a:outerShdw blurRad="50800" dist="63500" dir="2700000" algn="tl" rotWithShape="0">
              <a:prstClr val="black">
                <a:alpha val="40000"/>
              </a:prstClr>
            </a:outerShdw>
          </a:effec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2 or more intensities mapped to 1</a:t>
            </a:r>
            <a:endParaRPr lang="en-US" sz="1400" dirty="0">
              <a:solidFill>
                <a:schemeClr val="tx1"/>
              </a:solidFill>
              <a:latin typeface="Comic Sans MS" pitchFamily="66" charset="0"/>
            </a:endParaRPr>
          </a:p>
        </p:txBody>
      </p:sp>
      <p:sp>
        <p:nvSpPr>
          <p:cNvPr id="12" name="Text Box 8"/>
          <p:cNvSpPr txBox="1">
            <a:spLocks noChangeArrowheads="1"/>
          </p:cNvSpPr>
          <p:nvPr/>
        </p:nvSpPr>
        <p:spPr bwMode="auto">
          <a:xfrm>
            <a:off x="2693194" y="3562687"/>
            <a:ext cx="1193005" cy="738664"/>
          </a:xfrm>
          <a:prstGeom prst="rect">
            <a:avLst/>
          </a:prstGeom>
          <a:solidFill>
            <a:srgbClr val="FFFFCC"/>
          </a:solidFill>
          <a:ln w="9525">
            <a:noFill/>
            <a:miter lim="800000"/>
            <a:headEnd/>
            <a:tailEnd/>
          </a:ln>
          <a:effectLst>
            <a:outerShdw blurRad="50800" dist="63500" dir="2700000" algn="tl" rotWithShape="0">
              <a:prstClr val="black">
                <a:alpha val="40000"/>
              </a:prstClr>
            </a:outerShdw>
          </a:effec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consecutive intensities separated</a:t>
            </a:r>
            <a:endParaRPr lang="en-US" sz="1400" dirty="0">
              <a:solidFill>
                <a:schemeClr val="tx1"/>
              </a:solidFill>
              <a:latin typeface="Comic Sans MS" pitchFamily="66" charset="0"/>
            </a:endParaRPr>
          </a:p>
        </p:txBody>
      </p:sp>
      <p:sp>
        <p:nvSpPr>
          <p:cNvPr id="13" name="Text Box 8"/>
          <p:cNvSpPr txBox="1">
            <a:spLocks noChangeArrowheads="1"/>
          </p:cNvSpPr>
          <p:nvPr/>
        </p:nvSpPr>
        <p:spPr bwMode="auto">
          <a:xfrm>
            <a:off x="6705600" y="3562687"/>
            <a:ext cx="1214435" cy="738664"/>
          </a:xfrm>
          <a:prstGeom prst="rect">
            <a:avLst/>
          </a:prstGeom>
          <a:solidFill>
            <a:srgbClr val="FFFFCC"/>
          </a:solidFill>
          <a:ln w="9525">
            <a:noFill/>
            <a:miter lim="800000"/>
            <a:headEnd/>
            <a:tailEnd/>
          </a:ln>
          <a:effectLst>
            <a:outerShdw blurRad="50800" dist="63500" dir="2700000" algn="tl" rotWithShape="0">
              <a:prstClr val="black">
                <a:alpha val="40000"/>
              </a:prstClr>
            </a:outerShdw>
          </a:effec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2 or more intensities mapped to 1</a:t>
            </a:r>
            <a:endParaRPr lang="en-US" sz="1400" dirty="0">
              <a:solidFill>
                <a:schemeClr val="tx1"/>
              </a:solidFill>
              <a:latin typeface="Comic Sans MS" pitchFamily="66" charset="0"/>
            </a:endParaRPr>
          </a:p>
        </p:txBody>
      </p:sp>
      <p:sp>
        <p:nvSpPr>
          <p:cNvPr id="14" name="Text Box 8"/>
          <p:cNvSpPr txBox="1">
            <a:spLocks noChangeArrowheads="1"/>
          </p:cNvSpPr>
          <p:nvPr/>
        </p:nvSpPr>
        <p:spPr bwMode="auto">
          <a:xfrm>
            <a:off x="5355430" y="3562687"/>
            <a:ext cx="1193005" cy="738664"/>
          </a:xfrm>
          <a:prstGeom prst="rect">
            <a:avLst/>
          </a:prstGeom>
          <a:solidFill>
            <a:srgbClr val="FFFFCC"/>
          </a:solidFill>
          <a:ln w="9525">
            <a:noFill/>
            <a:miter lim="800000"/>
            <a:headEnd/>
            <a:tailEnd/>
          </a:ln>
          <a:effectLst>
            <a:outerShdw blurRad="50800" dist="63500" dir="2700000" algn="tl" rotWithShape="0">
              <a:prstClr val="black">
                <a:alpha val="40000"/>
              </a:prstClr>
            </a:outerShdw>
          </a:effectLst>
        </p:spPr>
        <p:txBody>
          <a:bodyPr wrap="square" anchor="ctr">
            <a:spAutoFit/>
          </a:bodyPr>
          <a:lstStyle>
            <a:lvl1pPr>
              <a:defRPr sz="2500">
                <a:solidFill>
                  <a:schemeClr val="tx2"/>
                </a:solidFill>
                <a:latin typeface="Arial" charset="0"/>
              </a:defRPr>
            </a:lvl1pPr>
            <a:lvl2pPr marL="742950" indent="-285750">
              <a:defRPr sz="2500">
                <a:solidFill>
                  <a:schemeClr val="tx2"/>
                </a:solidFill>
                <a:latin typeface="Arial" charset="0"/>
              </a:defRPr>
            </a:lvl2pPr>
            <a:lvl3pPr marL="1143000" indent="-228600">
              <a:defRPr sz="2500">
                <a:solidFill>
                  <a:schemeClr val="tx2"/>
                </a:solidFill>
                <a:latin typeface="Arial" charset="0"/>
              </a:defRPr>
            </a:lvl3pPr>
            <a:lvl4pPr marL="1600200" indent="-228600">
              <a:defRPr sz="2500">
                <a:solidFill>
                  <a:schemeClr val="tx2"/>
                </a:solidFill>
                <a:latin typeface="Arial" charset="0"/>
              </a:defRPr>
            </a:lvl4pPr>
            <a:lvl5pPr marL="2057400" indent="-228600">
              <a:defRPr sz="2500">
                <a:solidFill>
                  <a:schemeClr val="tx2"/>
                </a:solidFill>
                <a:latin typeface="Arial" charset="0"/>
              </a:defRPr>
            </a:lvl5pPr>
            <a:lvl6pPr marL="2514600" indent="-228600" eaLnBrk="0" fontAlgn="base" hangingPunct="0">
              <a:spcBef>
                <a:spcPct val="0"/>
              </a:spcBef>
              <a:spcAft>
                <a:spcPct val="0"/>
              </a:spcAft>
              <a:defRPr sz="2500">
                <a:solidFill>
                  <a:schemeClr val="tx2"/>
                </a:solidFill>
                <a:latin typeface="Arial" charset="0"/>
              </a:defRPr>
            </a:lvl6pPr>
            <a:lvl7pPr marL="2971800" indent="-228600" eaLnBrk="0" fontAlgn="base" hangingPunct="0">
              <a:spcBef>
                <a:spcPct val="0"/>
              </a:spcBef>
              <a:spcAft>
                <a:spcPct val="0"/>
              </a:spcAft>
              <a:defRPr sz="2500">
                <a:solidFill>
                  <a:schemeClr val="tx2"/>
                </a:solidFill>
                <a:latin typeface="Arial" charset="0"/>
              </a:defRPr>
            </a:lvl7pPr>
            <a:lvl8pPr marL="3429000" indent="-228600" eaLnBrk="0" fontAlgn="base" hangingPunct="0">
              <a:spcBef>
                <a:spcPct val="0"/>
              </a:spcBef>
              <a:spcAft>
                <a:spcPct val="0"/>
              </a:spcAft>
              <a:defRPr sz="2500">
                <a:solidFill>
                  <a:schemeClr val="tx2"/>
                </a:solidFill>
                <a:latin typeface="Arial" charset="0"/>
              </a:defRPr>
            </a:lvl8pPr>
            <a:lvl9pPr marL="3886200" indent="-228600" eaLnBrk="0" fontAlgn="base" hangingPunct="0">
              <a:spcBef>
                <a:spcPct val="0"/>
              </a:spcBef>
              <a:spcAft>
                <a:spcPct val="0"/>
              </a:spcAft>
              <a:defRPr sz="2500">
                <a:solidFill>
                  <a:schemeClr val="tx2"/>
                </a:solidFill>
                <a:latin typeface="Arial" charset="0"/>
              </a:defRPr>
            </a:lvl9pPr>
          </a:lstStyle>
          <a:p>
            <a:r>
              <a:rPr lang="en-US" sz="1400" dirty="0" smtClean="0">
                <a:solidFill>
                  <a:schemeClr val="tx1"/>
                </a:solidFill>
                <a:latin typeface="Comic Sans MS" pitchFamily="66" charset="0"/>
              </a:rPr>
              <a:t>consecutive intensities separated</a:t>
            </a:r>
            <a:endParaRPr lang="en-US" sz="1400" dirty="0">
              <a:solidFill>
                <a:schemeClr val="tx1"/>
              </a:solidFill>
              <a:latin typeface="Comic Sans MS" pitchFamily="66" charset="0"/>
            </a:endParaRPr>
          </a:p>
        </p:txBody>
      </p:sp>
      <p:cxnSp>
        <p:nvCxnSpPr>
          <p:cNvPr id="16" name="Straight Arrow Connector 15"/>
          <p:cNvCxnSpPr>
            <a:stCxn id="11" idx="2"/>
          </p:cNvCxnSpPr>
          <p:nvPr/>
        </p:nvCxnSpPr>
        <p:spPr bwMode="auto">
          <a:xfrm flipH="1">
            <a:off x="1524002" y="4301351"/>
            <a:ext cx="380998" cy="1120431"/>
          </a:xfrm>
          <a:prstGeom prst="straightConnector1">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13" idx="2"/>
          </p:cNvCxnSpPr>
          <p:nvPr/>
        </p:nvCxnSpPr>
        <p:spPr bwMode="auto">
          <a:xfrm flipH="1">
            <a:off x="7312817" y="4301351"/>
            <a:ext cx="1" cy="880249"/>
          </a:xfrm>
          <a:prstGeom prst="straightConnector1">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stCxn id="12" idx="2"/>
          </p:cNvCxnSpPr>
          <p:nvPr/>
        </p:nvCxnSpPr>
        <p:spPr bwMode="auto">
          <a:xfrm flipH="1">
            <a:off x="3289696" y="4301351"/>
            <a:ext cx="1" cy="560215"/>
          </a:xfrm>
          <a:prstGeom prst="straightConnector1">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a:stCxn id="14" idx="2"/>
          </p:cNvCxnSpPr>
          <p:nvPr/>
        </p:nvCxnSpPr>
        <p:spPr bwMode="auto">
          <a:xfrm flipH="1">
            <a:off x="5951932" y="4301351"/>
            <a:ext cx="1" cy="651649"/>
          </a:xfrm>
          <a:prstGeom prst="straightConnector1">
            <a:avLst/>
          </a:prstGeom>
          <a:noFill/>
          <a:ln w="19050" cap="flat" cmpd="sng" algn="ctr">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55693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981200"/>
            <a:ext cx="3962400" cy="2971800"/>
          </a:xfrm>
          <a:prstGeom prst="rect">
            <a:avLst/>
          </a:prstGeom>
          <a:effectLst>
            <a:outerShdw blurRad="50800" dist="63500" dir="2700000" algn="tl" rotWithShape="0">
              <a:prstClr val="black">
                <a:alpha val="40000"/>
              </a:prstClr>
            </a:outerShdw>
          </a:effectLst>
        </p:spPr>
      </p:pic>
      <p:sp>
        <p:nvSpPr>
          <p:cNvPr id="3" name="Date Placeholder 2"/>
          <p:cNvSpPr>
            <a:spLocks noGrp="1"/>
          </p:cNvSpPr>
          <p:nvPr>
            <p:ph type="dt" sz="half" idx="10"/>
          </p:nvPr>
        </p:nvSpPr>
        <p:spPr/>
        <p:txBody>
          <a:bodyPr/>
          <a:lstStyle/>
          <a:p>
            <a:r>
              <a:rPr lang="en-US" smtClean="0"/>
              <a:t>20 September 2016</a:t>
            </a:r>
            <a:endParaRPr lang="en-US" dirty="0"/>
          </a:p>
        </p:txBody>
      </p:sp>
      <p:sp>
        <p:nvSpPr>
          <p:cNvPr id="4" name="Footer Placeholder 3"/>
          <p:cNvSpPr>
            <a:spLocks noGrp="1"/>
          </p:cNvSpPr>
          <p:nvPr>
            <p:ph type="ftr" sz="quarter" idx="11"/>
          </p:nvPr>
        </p:nvSpPr>
        <p:spPr/>
        <p:txBody>
          <a:bodyPr/>
          <a:lstStyle/>
          <a:p>
            <a:r>
              <a:rPr lang="en-US" smtClean="0"/>
              <a:t>1999-2016 by Richard Alan Peters II</a:t>
            </a:r>
            <a:endParaRPr lang="en-US" dirty="0"/>
          </a:p>
        </p:txBody>
      </p:sp>
      <p:sp>
        <p:nvSpPr>
          <p:cNvPr id="5" name="Slide Number Placeholder 4"/>
          <p:cNvSpPr>
            <a:spLocks noGrp="1"/>
          </p:cNvSpPr>
          <p:nvPr>
            <p:ph type="sldNum" sz="quarter" idx="12"/>
          </p:nvPr>
        </p:nvSpPr>
        <p:spPr/>
        <p:txBody>
          <a:bodyPr/>
          <a:lstStyle/>
          <a:p>
            <a:fld id="{FE08DE76-73E9-4CC5-93E4-4A7EB9AC9684}" type="slidenum">
              <a:rPr lang="en-US" smtClean="0"/>
              <a:t>4</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151" r="6747"/>
          <a:stretch/>
        </p:blipFill>
        <p:spPr>
          <a:xfrm>
            <a:off x="4638675" y="1981200"/>
            <a:ext cx="4181475" cy="3600450"/>
          </a:xfrm>
          <a:prstGeom prst="rect">
            <a:avLst/>
          </a:prstGeom>
          <a:ln>
            <a:solidFill>
              <a:schemeClr val="tx1"/>
            </a:solidFill>
          </a:ln>
        </p:spPr>
      </p:pic>
      <p:sp>
        <p:nvSpPr>
          <p:cNvPr id="9" name="Title 1"/>
          <p:cNvSpPr>
            <a:spLocks noGrp="1"/>
          </p:cNvSpPr>
          <p:nvPr>
            <p:ph type="title"/>
          </p:nvPr>
        </p:nvSpPr>
        <p:spPr>
          <a:xfrm>
            <a:off x="381000" y="1066800"/>
            <a:ext cx="6934200" cy="723900"/>
          </a:xfrm>
        </p:spPr>
        <p:txBody>
          <a:bodyPr/>
          <a:lstStyle/>
          <a:p>
            <a:r>
              <a:rPr lang="en-US" sz="3600" dirty="0" smtClean="0"/>
              <a:t>Monochrome Intensity Distributions</a:t>
            </a:r>
            <a:endParaRPr lang="en-US" sz="3600" dirty="0"/>
          </a:p>
        </p:txBody>
      </p:sp>
      <p:sp>
        <p:nvSpPr>
          <p:cNvPr id="11" name="TextBox 10"/>
          <p:cNvSpPr txBox="1"/>
          <p:nvPr/>
        </p:nvSpPr>
        <p:spPr>
          <a:xfrm>
            <a:off x="381001" y="5001220"/>
            <a:ext cx="3962399" cy="830997"/>
          </a:xfrm>
          <a:prstGeom prst="rect">
            <a:avLst/>
          </a:prstGeom>
          <a:noFill/>
        </p:spPr>
        <p:txBody>
          <a:bodyPr wrap="square" rtlCol="0">
            <a:spAutoFit/>
          </a:bodyPr>
          <a:lstStyle/>
          <a:p>
            <a:r>
              <a:rPr lang="en-US" sz="1600" dirty="0" smtClean="0">
                <a:latin typeface="+mn-lt"/>
                <a:cs typeface="Times New Roman" panose="02020603050405020304" pitchFamily="18" charset="0"/>
              </a:rPr>
              <a:t>This picture, taken in the morning fog, displays low contrast – a narrow range of intensities – with energy at the extremes.</a:t>
            </a:r>
            <a:endParaRPr lang="en-US" sz="1600" dirty="0">
              <a:latin typeface="+mn-lt"/>
              <a:cs typeface="Times New Roman" panose="02020603050405020304" pitchFamily="18" charset="0"/>
            </a:endParaRPr>
          </a:p>
        </p:txBody>
      </p:sp>
      <p:sp>
        <p:nvSpPr>
          <p:cNvPr id="7" name="TextBox 6"/>
          <p:cNvSpPr txBox="1"/>
          <p:nvPr/>
        </p:nvSpPr>
        <p:spPr>
          <a:xfrm>
            <a:off x="381000" y="5964019"/>
            <a:ext cx="8439150" cy="461665"/>
          </a:xfrm>
          <a:prstGeom prst="rect">
            <a:avLst/>
          </a:prstGeom>
          <a:noFill/>
        </p:spPr>
        <p:txBody>
          <a:bodyPr wrap="square" rtlCol="0">
            <a:spAutoFit/>
          </a:bodyPr>
          <a:lstStyle/>
          <a:p>
            <a:r>
              <a:rPr lang="en-US" sz="1200" dirty="0" smtClean="0">
                <a:latin typeface="+mn-lt"/>
                <a:cs typeface="Times New Roman" panose="02020603050405020304" pitchFamily="18" charset="0"/>
              </a:rPr>
              <a:t>Photographer unknown, downloaded from </a:t>
            </a:r>
            <a:r>
              <a:rPr lang="en-US" sz="1200" dirty="0">
                <a:cs typeface="Times New Roman" panose="02020603050405020304" pitchFamily="18" charset="0"/>
                <a:hlinkClick r:id="rId4"/>
              </a:rPr>
              <a:t>http://hqwallbase.com/21961-trees-fog-wallpaper-[2]/</a:t>
            </a:r>
            <a:endParaRPr lang="en-US" sz="1200" dirty="0">
              <a:cs typeface="Times New Roman" panose="02020603050405020304" pitchFamily="18" charset="0"/>
            </a:endParaRPr>
          </a:p>
          <a:p>
            <a:endParaRPr lang="en-US" sz="1200" dirty="0">
              <a:latin typeface="+mn-lt"/>
              <a:cs typeface="Times New Roman" panose="02020603050405020304" pitchFamily="18" charset="0"/>
            </a:endParaRPr>
          </a:p>
        </p:txBody>
      </p:sp>
      <p:cxnSp>
        <p:nvCxnSpPr>
          <p:cNvPr id="12" name="Straight Connector 11"/>
          <p:cNvCxnSpPr/>
          <p:nvPr/>
        </p:nvCxnSpPr>
        <p:spPr bwMode="auto">
          <a:xfrm>
            <a:off x="381000" y="5943600"/>
            <a:ext cx="2095501"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02336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20 September 2016</a:t>
            </a:r>
            <a:endParaRPr lang="en-US" dirty="0"/>
          </a:p>
        </p:txBody>
      </p:sp>
      <p:sp>
        <p:nvSpPr>
          <p:cNvPr id="4" name="Footer Placeholder 3"/>
          <p:cNvSpPr>
            <a:spLocks noGrp="1"/>
          </p:cNvSpPr>
          <p:nvPr>
            <p:ph type="ftr" sz="quarter" idx="11"/>
          </p:nvPr>
        </p:nvSpPr>
        <p:spPr/>
        <p:txBody>
          <a:bodyPr/>
          <a:lstStyle/>
          <a:p>
            <a:r>
              <a:rPr lang="en-US" smtClean="0"/>
              <a:t>1999-2016 by Richard Alan Peters II</a:t>
            </a:r>
            <a:endParaRPr lang="en-US" dirty="0"/>
          </a:p>
        </p:txBody>
      </p:sp>
      <p:sp>
        <p:nvSpPr>
          <p:cNvPr id="5" name="Slide Number Placeholder 4"/>
          <p:cNvSpPr>
            <a:spLocks noGrp="1"/>
          </p:cNvSpPr>
          <p:nvPr>
            <p:ph type="sldNum" sz="quarter" idx="12"/>
          </p:nvPr>
        </p:nvSpPr>
        <p:spPr/>
        <p:txBody>
          <a:bodyPr/>
          <a:lstStyle/>
          <a:p>
            <a:fld id="{FE08DE76-73E9-4CC5-93E4-4A7EB9AC9684}" type="slidenum">
              <a:rPr lang="en-US" smtClean="0"/>
              <a:t>5</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981200"/>
            <a:ext cx="3962400" cy="2627071"/>
          </a:xfrm>
          <a:prstGeom prst="rect">
            <a:avLst/>
          </a:prstGeom>
          <a:effectLst>
            <a:outerShdw blurRad="50800" dist="63500" dir="2700000" algn="tl" rotWithShape="0">
              <a:prstClr val="black">
                <a:alpha val="40000"/>
              </a:prst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150" r="6746"/>
          <a:stretch/>
        </p:blipFill>
        <p:spPr>
          <a:xfrm>
            <a:off x="4638675" y="1981201"/>
            <a:ext cx="4181475" cy="3600450"/>
          </a:xfrm>
          <a:prstGeom prst="rect">
            <a:avLst/>
          </a:prstGeom>
          <a:ln>
            <a:solidFill>
              <a:schemeClr val="tx1"/>
            </a:solidFill>
          </a:ln>
        </p:spPr>
      </p:pic>
      <p:sp>
        <p:nvSpPr>
          <p:cNvPr id="9" name="Title 1"/>
          <p:cNvSpPr>
            <a:spLocks noGrp="1"/>
          </p:cNvSpPr>
          <p:nvPr>
            <p:ph type="title"/>
          </p:nvPr>
        </p:nvSpPr>
        <p:spPr>
          <a:xfrm>
            <a:off x="381000" y="1066800"/>
            <a:ext cx="6934200" cy="723900"/>
          </a:xfrm>
        </p:spPr>
        <p:txBody>
          <a:bodyPr/>
          <a:lstStyle/>
          <a:p>
            <a:r>
              <a:rPr lang="en-US" sz="3600" dirty="0" smtClean="0"/>
              <a:t>Monochrome Intensity Distributions</a:t>
            </a:r>
            <a:endParaRPr lang="en-US" sz="3600" dirty="0"/>
          </a:p>
        </p:txBody>
      </p:sp>
      <p:sp>
        <p:nvSpPr>
          <p:cNvPr id="7" name="TextBox 6"/>
          <p:cNvSpPr txBox="1"/>
          <p:nvPr/>
        </p:nvSpPr>
        <p:spPr>
          <a:xfrm>
            <a:off x="381000" y="4724400"/>
            <a:ext cx="3962400" cy="954107"/>
          </a:xfrm>
          <a:prstGeom prst="rect">
            <a:avLst/>
          </a:prstGeom>
          <a:noFill/>
        </p:spPr>
        <p:txBody>
          <a:bodyPr wrap="square" rtlCol="0">
            <a:spAutoFit/>
          </a:bodyPr>
          <a:lstStyle/>
          <a:p>
            <a:r>
              <a:rPr lang="en-US" sz="1400" dirty="0">
                <a:latin typeface="+mn-lt"/>
                <a:cs typeface="Times New Roman" panose="02020603050405020304" pitchFamily="18" charset="0"/>
              </a:rPr>
              <a:t>Castner </a:t>
            </a:r>
            <a:r>
              <a:rPr lang="en-US" sz="1400" dirty="0" smtClean="0">
                <a:latin typeface="+mn-lt"/>
                <a:cs typeface="Times New Roman" panose="02020603050405020304" pitchFamily="18" charset="0"/>
              </a:rPr>
              <a:t>glacier </a:t>
            </a:r>
            <a:r>
              <a:rPr lang="en-US" sz="1400" dirty="0">
                <a:latin typeface="+mn-lt"/>
                <a:cs typeface="Times New Roman" panose="02020603050405020304" pitchFamily="18" charset="0"/>
              </a:rPr>
              <a:t>in the Delta </a:t>
            </a:r>
            <a:r>
              <a:rPr lang="en-US" sz="1400" dirty="0" smtClean="0">
                <a:latin typeface="+mn-lt"/>
                <a:cs typeface="Times New Roman" panose="02020603050405020304" pitchFamily="18" charset="0"/>
              </a:rPr>
              <a:t>mountains, Alaska. Monochrome extracted from original color image. Note how the peaks in the histogram correspond to regions in the image.</a:t>
            </a:r>
            <a:endParaRPr lang="en-US" sz="1400" dirty="0">
              <a:latin typeface="+mn-lt"/>
              <a:cs typeface="Times New Roman" panose="02020603050405020304" pitchFamily="18" charset="0"/>
            </a:endParaRPr>
          </a:p>
        </p:txBody>
      </p:sp>
      <p:sp>
        <p:nvSpPr>
          <p:cNvPr id="11" name="TextBox 10"/>
          <p:cNvSpPr txBox="1"/>
          <p:nvPr/>
        </p:nvSpPr>
        <p:spPr>
          <a:xfrm>
            <a:off x="381000" y="5964019"/>
            <a:ext cx="8439150" cy="461665"/>
          </a:xfrm>
          <a:prstGeom prst="rect">
            <a:avLst/>
          </a:prstGeom>
          <a:noFill/>
        </p:spPr>
        <p:txBody>
          <a:bodyPr wrap="square" rtlCol="0">
            <a:spAutoFit/>
          </a:bodyPr>
          <a:lstStyle/>
          <a:p>
            <a:r>
              <a:rPr lang="en-US" sz="1200" dirty="0" smtClean="0">
                <a:latin typeface="+mn-lt"/>
                <a:cs typeface="Times New Roman" panose="02020603050405020304" pitchFamily="18" charset="0"/>
              </a:rPr>
              <a:t>Photographer unknown, downloaded from </a:t>
            </a:r>
            <a:r>
              <a:rPr lang="en-US" sz="1200" dirty="0" smtClean="0">
                <a:cs typeface="Times New Roman" panose="02020603050405020304" pitchFamily="18" charset="0"/>
                <a:hlinkClick r:id="rId4"/>
              </a:rPr>
              <a:t>https</a:t>
            </a:r>
            <a:r>
              <a:rPr lang="en-US" sz="1200" dirty="0">
                <a:cs typeface="Times New Roman" panose="02020603050405020304" pitchFamily="18" charset="0"/>
                <a:hlinkClick r:id="rId4"/>
              </a:rPr>
              <a:t>://contest.thesca.org/snow2012/zig-zags-snow</a:t>
            </a:r>
            <a:endParaRPr lang="en-US" sz="1200" dirty="0">
              <a:cs typeface="Times New Roman" panose="02020603050405020304" pitchFamily="18" charset="0"/>
            </a:endParaRPr>
          </a:p>
          <a:p>
            <a:endParaRPr lang="en-US" sz="1200" dirty="0">
              <a:latin typeface="+mn-lt"/>
              <a:cs typeface="Times New Roman" panose="02020603050405020304" pitchFamily="18" charset="0"/>
            </a:endParaRPr>
          </a:p>
        </p:txBody>
      </p:sp>
      <p:cxnSp>
        <p:nvCxnSpPr>
          <p:cNvPr id="12" name="Straight Connector 11"/>
          <p:cNvCxnSpPr/>
          <p:nvPr/>
        </p:nvCxnSpPr>
        <p:spPr bwMode="auto">
          <a:xfrm>
            <a:off x="381000" y="5943600"/>
            <a:ext cx="2095501"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188366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20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6</a:t>
            </a:fld>
            <a:endParaRPr lang="en-US"/>
          </a:p>
        </p:txBody>
      </p:sp>
      <p:sp>
        <p:nvSpPr>
          <p:cNvPr id="6" name="Title 1"/>
          <p:cNvSpPr>
            <a:spLocks noGrp="1"/>
          </p:cNvSpPr>
          <p:nvPr>
            <p:ph type="title"/>
          </p:nvPr>
        </p:nvSpPr>
        <p:spPr>
          <a:xfrm>
            <a:off x="381000" y="1066800"/>
            <a:ext cx="8229600" cy="723900"/>
          </a:xfrm>
        </p:spPr>
        <p:txBody>
          <a:bodyPr/>
          <a:lstStyle/>
          <a:p>
            <a:r>
              <a:rPr lang="en-US" sz="3600" dirty="0" smtClean="0"/>
              <a:t>Color </a:t>
            </a:r>
            <a:r>
              <a:rPr lang="en-US" sz="3600" dirty="0"/>
              <a:t>Intensity Distributions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981200"/>
            <a:ext cx="3657600" cy="1508760"/>
          </a:xfrm>
          <a:prstGeom prst="rect">
            <a:avLst/>
          </a:prstGeom>
          <a:effectLst>
            <a:outerShdw blurRad="50800" dist="63500" dir="2700000" algn="tl" rotWithShape="0">
              <a:prstClr val="black">
                <a:alpha val="40000"/>
              </a:prstClr>
            </a:outerShdw>
          </a:effectLst>
        </p:spPr>
      </p:pic>
      <p:grpSp>
        <p:nvGrpSpPr>
          <p:cNvPr id="16" name="Group 15"/>
          <p:cNvGrpSpPr/>
          <p:nvPr/>
        </p:nvGrpSpPr>
        <p:grpSpPr>
          <a:xfrm>
            <a:off x="4323318" y="1981202"/>
            <a:ext cx="4458731" cy="3811405"/>
            <a:chOff x="4323318" y="1981202"/>
            <a:chExt cx="4458731" cy="3811405"/>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7237" r="5025"/>
            <a:stretch/>
          </p:blipFill>
          <p:spPr>
            <a:xfrm>
              <a:off x="4323318" y="1981202"/>
              <a:ext cx="4458731" cy="3811405"/>
            </a:xfrm>
            <a:prstGeom prst="rect">
              <a:avLst/>
            </a:prstGeom>
            <a:ln>
              <a:solidFill>
                <a:schemeClr val="tx1"/>
              </a:solidFill>
            </a:ln>
          </p:spPr>
        </p:pic>
        <p:sp>
          <p:nvSpPr>
            <p:cNvPr id="15" name="Rectangle 14"/>
            <p:cNvSpPr/>
            <p:nvPr/>
          </p:nvSpPr>
          <p:spPr bwMode="auto">
            <a:xfrm>
              <a:off x="7772400" y="2209800"/>
              <a:ext cx="838200" cy="477165"/>
            </a:xfrm>
            <a:prstGeom prst="rect">
              <a:avLst/>
            </a:prstGeom>
            <a:solidFill>
              <a:schemeClr val="bg1"/>
            </a:solidFill>
            <a:ln>
              <a:noFill/>
            </a:ln>
            <a:effectLst/>
            <a:extLst/>
          </p:spPr>
          <p:txBody>
            <a:bodyPr vert="horz" wrap="none" lIns="91440" tIns="45720" rIns="91440" bIns="45720" numCol="1" rtlCol="0" anchor="t" anchorCtr="0" compatLnSpc="1">
              <a:prstTxWarp prst="textNoShape">
                <a:avLst/>
              </a:prstTxWarp>
              <a:sp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2500" b="0" i="0" u="none" strike="noStrike" cap="none" normalizeH="0" baseline="0" smtClean="0">
                <a:ln>
                  <a:noFill/>
                </a:ln>
                <a:solidFill>
                  <a:schemeClr val="tx2"/>
                </a:solidFill>
                <a:effectLst/>
                <a:latin typeface="Arial" pitchFamily="34" charset="0"/>
              </a:endParaRPr>
            </a:p>
          </p:txBody>
        </p:sp>
      </p:grpSp>
      <p:sp>
        <p:nvSpPr>
          <p:cNvPr id="10" name="TextBox 9"/>
          <p:cNvSpPr txBox="1"/>
          <p:nvPr/>
        </p:nvSpPr>
        <p:spPr>
          <a:xfrm>
            <a:off x="457200" y="3581400"/>
            <a:ext cx="3733800" cy="1815882"/>
          </a:xfrm>
          <a:prstGeom prst="rect">
            <a:avLst/>
          </a:prstGeom>
          <a:noFill/>
        </p:spPr>
        <p:txBody>
          <a:bodyPr wrap="square" rtlCol="0">
            <a:spAutoFit/>
          </a:bodyPr>
          <a:lstStyle/>
          <a:p>
            <a:r>
              <a:rPr lang="en-US" sz="1600" dirty="0" smtClean="0">
                <a:latin typeface="+mn-lt"/>
                <a:cs typeface="Times New Roman" panose="02020603050405020304" pitchFamily="18" charset="0"/>
              </a:rPr>
              <a:t>Castle Rock, Sedona, Arizona. There is one histogram for each of red, green, and blue. The red rock’s color is in the midrange of intensities while the greenery is darker. Blue peaks </a:t>
            </a:r>
            <a:r>
              <a:rPr lang="en-US" sz="1600" dirty="0" err="1" smtClean="0">
                <a:latin typeface="+mn-lt"/>
                <a:cs typeface="Times New Roman" panose="02020603050405020304" pitchFamily="18" charset="0"/>
              </a:rPr>
              <a:t>corres</a:t>
            </a:r>
            <a:r>
              <a:rPr lang="en-US" sz="1600" dirty="0" smtClean="0">
                <a:latin typeface="+mn-lt"/>
                <a:cs typeface="Times New Roman" panose="02020603050405020304" pitchFamily="18" charset="0"/>
              </a:rPr>
              <a:t>-pond to the haze on the mountainside (dark) and the sky (bright). </a:t>
            </a:r>
          </a:p>
        </p:txBody>
      </p:sp>
      <p:cxnSp>
        <p:nvCxnSpPr>
          <p:cNvPr id="11" name="Straight Connector 10"/>
          <p:cNvCxnSpPr/>
          <p:nvPr/>
        </p:nvCxnSpPr>
        <p:spPr bwMode="auto">
          <a:xfrm>
            <a:off x="381000" y="5943600"/>
            <a:ext cx="2095501"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381000" y="5964019"/>
            <a:ext cx="3932038" cy="276999"/>
          </a:xfrm>
          <a:prstGeom prst="rect">
            <a:avLst/>
          </a:prstGeom>
          <a:noFill/>
        </p:spPr>
        <p:txBody>
          <a:bodyPr wrap="none" rtlCol="0">
            <a:spAutoFit/>
          </a:bodyPr>
          <a:lstStyle/>
          <a:p>
            <a:r>
              <a:rPr lang="en-US" sz="1200" dirty="0" smtClean="0">
                <a:latin typeface="+mn-lt"/>
                <a:cs typeface="Times New Roman" panose="02020603050405020304" pitchFamily="18" charset="0"/>
              </a:rPr>
              <a:t>Photo by </a:t>
            </a:r>
            <a:r>
              <a:rPr lang="en-US" sz="1200" dirty="0">
                <a:latin typeface="+mn-lt"/>
                <a:cs typeface="Times New Roman" panose="02020603050405020304" pitchFamily="18" charset="0"/>
              </a:rPr>
              <a:t>Edward Chavez, </a:t>
            </a:r>
            <a:r>
              <a:rPr lang="en-US" sz="1200" dirty="0">
                <a:latin typeface="+mn-lt"/>
                <a:cs typeface="Times New Roman" panose="02020603050405020304" pitchFamily="18" charset="0"/>
                <a:hlinkClick r:id="rId4"/>
              </a:rPr>
              <a:t>http://www.zensoulstyle.com</a:t>
            </a:r>
            <a:endParaRPr lang="en-US" sz="1200" dirty="0">
              <a:latin typeface="+mn-lt"/>
              <a:cs typeface="Times New Roman" panose="02020603050405020304" pitchFamily="18" charset="0"/>
            </a:endParaRPr>
          </a:p>
        </p:txBody>
      </p:sp>
    </p:spTree>
    <p:extLst>
      <p:ext uri="{BB962C8B-B14F-4D97-AF65-F5344CB8AC3E}">
        <p14:creationId xmlns:p14="http://schemas.microsoft.com/office/powerpoint/2010/main" val="17067185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981200"/>
            <a:ext cx="3657600" cy="2743200"/>
          </a:xfrm>
          <a:prstGeom prst="rect">
            <a:avLst/>
          </a:prstGeom>
          <a:effectLst>
            <a:outerShdw blurRad="50800" dist="63500" dir="2700000" algn="tl" rotWithShape="0">
              <a:prstClr val="black">
                <a:alpha val="40000"/>
              </a:prstClr>
            </a:outerShdw>
          </a:effectLst>
        </p:spPr>
      </p:pic>
      <p:sp>
        <p:nvSpPr>
          <p:cNvPr id="3" name="Date Placeholder 2"/>
          <p:cNvSpPr>
            <a:spLocks noGrp="1"/>
          </p:cNvSpPr>
          <p:nvPr>
            <p:ph type="dt" sz="half" idx="10"/>
          </p:nvPr>
        </p:nvSpPr>
        <p:spPr/>
        <p:txBody>
          <a:bodyPr/>
          <a:lstStyle/>
          <a:p>
            <a:r>
              <a:rPr lang="en-US" smtClean="0"/>
              <a:t>20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7</a:t>
            </a:fld>
            <a:endParaRPr lang="en-US"/>
          </a:p>
        </p:txBody>
      </p:sp>
      <p:sp>
        <p:nvSpPr>
          <p:cNvPr id="6" name="Title 1"/>
          <p:cNvSpPr>
            <a:spLocks noGrp="1"/>
          </p:cNvSpPr>
          <p:nvPr>
            <p:ph type="title"/>
          </p:nvPr>
        </p:nvSpPr>
        <p:spPr>
          <a:xfrm>
            <a:off x="381000" y="1066800"/>
            <a:ext cx="8305800" cy="723900"/>
          </a:xfrm>
        </p:spPr>
        <p:txBody>
          <a:bodyPr/>
          <a:lstStyle/>
          <a:p>
            <a:r>
              <a:rPr lang="en-US" sz="3600" dirty="0" smtClean="0"/>
              <a:t>Color </a:t>
            </a:r>
            <a:r>
              <a:rPr lang="en-US" sz="3600" dirty="0"/>
              <a:t>Intensity Distributions</a:t>
            </a:r>
          </a:p>
        </p:txBody>
      </p:sp>
      <p:grpSp>
        <p:nvGrpSpPr>
          <p:cNvPr id="2" name="Group 1"/>
          <p:cNvGrpSpPr/>
          <p:nvPr/>
        </p:nvGrpSpPr>
        <p:grpSpPr>
          <a:xfrm>
            <a:off x="4323318" y="1981201"/>
            <a:ext cx="4458731" cy="3811405"/>
            <a:chOff x="4323318" y="1981201"/>
            <a:chExt cx="4458731" cy="3811405"/>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7237" r="5025"/>
            <a:stretch/>
          </p:blipFill>
          <p:spPr>
            <a:xfrm>
              <a:off x="4323318" y="1981201"/>
              <a:ext cx="4458731" cy="3811405"/>
            </a:xfrm>
            <a:prstGeom prst="rect">
              <a:avLst/>
            </a:prstGeom>
            <a:ln>
              <a:solidFill>
                <a:schemeClr val="tx1"/>
              </a:solidFill>
            </a:ln>
          </p:spPr>
        </p:pic>
        <p:sp>
          <p:nvSpPr>
            <p:cNvPr id="12" name="Rectangle 11"/>
            <p:cNvSpPr/>
            <p:nvPr/>
          </p:nvSpPr>
          <p:spPr bwMode="auto">
            <a:xfrm>
              <a:off x="7772400" y="2209800"/>
              <a:ext cx="838200" cy="477165"/>
            </a:xfrm>
            <a:prstGeom prst="rect">
              <a:avLst/>
            </a:prstGeom>
            <a:solidFill>
              <a:schemeClr val="bg1"/>
            </a:solidFill>
            <a:ln>
              <a:noFill/>
            </a:ln>
            <a:effectLst/>
            <a:extLst/>
          </p:spPr>
          <p:txBody>
            <a:bodyPr vert="horz" wrap="none" lIns="91440" tIns="45720" rIns="91440" bIns="45720" numCol="1" rtlCol="0" anchor="t" anchorCtr="0" compatLnSpc="1">
              <a:prstTxWarp prst="textNoShape">
                <a:avLst/>
              </a:prstTxWarp>
              <a:sp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2500" b="0" i="0" u="none" strike="noStrike" cap="none" normalizeH="0" baseline="0" smtClean="0">
                <a:ln>
                  <a:noFill/>
                </a:ln>
                <a:solidFill>
                  <a:schemeClr val="tx2"/>
                </a:solidFill>
                <a:effectLst/>
                <a:latin typeface="Arial" pitchFamily="34" charset="0"/>
              </a:endParaRPr>
            </a:p>
          </p:txBody>
        </p:sp>
      </p:grpSp>
      <p:cxnSp>
        <p:nvCxnSpPr>
          <p:cNvPr id="13" name="Straight Connector 12"/>
          <p:cNvCxnSpPr/>
          <p:nvPr/>
        </p:nvCxnSpPr>
        <p:spPr bwMode="auto">
          <a:xfrm>
            <a:off x="381000" y="5943600"/>
            <a:ext cx="2095501"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8"/>
          <p:cNvSpPr/>
          <p:nvPr/>
        </p:nvSpPr>
        <p:spPr>
          <a:xfrm>
            <a:off x="380999" y="5961876"/>
            <a:ext cx="8401049" cy="461665"/>
          </a:xfrm>
          <a:prstGeom prst="rect">
            <a:avLst/>
          </a:prstGeom>
        </p:spPr>
        <p:txBody>
          <a:bodyPr wrap="square">
            <a:spAutoFit/>
          </a:bodyPr>
          <a:lstStyle/>
          <a:p>
            <a:r>
              <a:rPr lang="en-US" sz="1200" dirty="0" smtClean="0">
                <a:latin typeface="+mn-lt"/>
                <a:cs typeface="Times New Roman" panose="02020603050405020304" pitchFamily="18" charset="0"/>
              </a:rPr>
              <a:t>Photographer Unknown, downloaded from </a:t>
            </a:r>
            <a:r>
              <a:rPr lang="en-US" sz="1200" dirty="0">
                <a:cs typeface="Times New Roman" panose="02020603050405020304" pitchFamily="18" charset="0"/>
                <a:hlinkClick r:id="rId4"/>
              </a:rPr>
              <a:t>http://forum.baboo.com.br/index.php?/gallery/image/20033-floresta-80</a:t>
            </a:r>
            <a:r>
              <a:rPr lang="en-US" sz="1200" dirty="0">
                <a:cs typeface="Times New Roman" panose="02020603050405020304" pitchFamily="18" charset="0"/>
              </a:rPr>
              <a:t>/</a:t>
            </a:r>
          </a:p>
          <a:p>
            <a:endParaRPr lang="en-US" sz="1200" dirty="0">
              <a:latin typeface="+mn-lt"/>
              <a:cs typeface="Times New Roman" panose="02020603050405020304" pitchFamily="18" charset="0"/>
            </a:endParaRPr>
          </a:p>
        </p:txBody>
      </p:sp>
      <p:sp>
        <p:nvSpPr>
          <p:cNvPr id="15" name="TextBox 14"/>
          <p:cNvSpPr txBox="1"/>
          <p:nvPr/>
        </p:nvSpPr>
        <p:spPr>
          <a:xfrm>
            <a:off x="533400" y="4724400"/>
            <a:ext cx="3810000" cy="1169551"/>
          </a:xfrm>
          <a:prstGeom prst="rect">
            <a:avLst/>
          </a:prstGeom>
          <a:noFill/>
        </p:spPr>
        <p:txBody>
          <a:bodyPr wrap="square" rtlCol="0">
            <a:spAutoFit/>
          </a:bodyPr>
          <a:lstStyle/>
          <a:p>
            <a:r>
              <a:rPr lang="en-US" sz="1400" dirty="0" smtClean="0">
                <a:latin typeface="+mn-lt"/>
                <a:cs typeface="Times New Roman" panose="02020603050405020304" pitchFamily="18" charset="0"/>
              </a:rPr>
              <a:t>Unidentified place in a photo from the website below. Notice that the intensity of green dominates the others over much of the range. Red dominant corresponds to yellow-green regions. </a:t>
            </a:r>
            <a:r>
              <a:rPr lang="en-US" sz="1400" dirty="0">
                <a:cs typeface="Times New Roman" panose="02020603050405020304" pitchFamily="18" charset="0"/>
              </a:rPr>
              <a:t>Blue dominates in the shadows. </a:t>
            </a:r>
            <a:endParaRPr lang="en-US" sz="1400" dirty="0">
              <a:latin typeface="+mn-lt"/>
              <a:cs typeface="Times New Roman" panose="02020603050405020304" pitchFamily="18" charset="0"/>
            </a:endParaRPr>
          </a:p>
        </p:txBody>
      </p:sp>
    </p:spTree>
    <p:extLst>
      <p:ext uri="{BB962C8B-B14F-4D97-AF65-F5344CB8AC3E}">
        <p14:creationId xmlns:p14="http://schemas.microsoft.com/office/powerpoint/2010/main" val="873659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20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8</a:t>
            </a:fld>
            <a:endParaRPr lang="en-US"/>
          </a:p>
        </p:txBody>
      </p:sp>
      <p:sp>
        <p:nvSpPr>
          <p:cNvPr id="6" name="Title 1"/>
          <p:cNvSpPr>
            <a:spLocks noGrp="1"/>
          </p:cNvSpPr>
          <p:nvPr>
            <p:ph type="title"/>
          </p:nvPr>
        </p:nvSpPr>
        <p:spPr>
          <a:xfrm>
            <a:off x="381000" y="1066800"/>
            <a:ext cx="8305800" cy="723900"/>
          </a:xfrm>
        </p:spPr>
        <p:txBody>
          <a:bodyPr/>
          <a:lstStyle/>
          <a:p>
            <a:r>
              <a:rPr lang="en-US" sz="3600" dirty="0" smtClean="0"/>
              <a:t>Color </a:t>
            </a:r>
            <a:r>
              <a:rPr lang="en-US" sz="3600" dirty="0"/>
              <a:t>Intensity Distributions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981201"/>
            <a:ext cx="3657600" cy="2514600"/>
          </a:xfrm>
          <a:prstGeom prst="rect">
            <a:avLst/>
          </a:prstGeom>
          <a:effectLst>
            <a:outerShdw blurRad="50800" dist="63500" dir="2700000" algn="tl" rotWithShape="0">
              <a:prstClr val="black">
                <a:alpha val="40000"/>
              </a:prstClr>
            </a:outerShdw>
          </a:effectLst>
        </p:spPr>
      </p:pic>
      <p:grpSp>
        <p:nvGrpSpPr>
          <p:cNvPr id="2" name="Group 1"/>
          <p:cNvGrpSpPr/>
          <p:nvPr/>
        </p:nvGrpSpPr>
        <p:grpSpPr>
          <a:xfrm>
            <a:off x="4323318" y="1981200"/>
            <a:ext cx="4458731" cy="3811405"/>
            <a:chOff x="4323318" y="1981200"/>
            <a:chExt cx="4458731" cy="3811405"/>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6978" r="5284"/>
            <a:stretch/>
          </p:blipFill>
          <p:spPr>
            <a:xfrm>
              <a:off x="4323318" y="1981200"/>
              <a:ext cx="4458731" cy="3811405"/>
            </a:xfrm>
            <a:prstGeom prst="rect">
              <a:avLst/>
            </a:prstGeom>
            <a:ln>
              <a:solidFill>
                <a:schemeClr val="tx1"/>
              </a:solidFill>
            </a:ln>
          </p:spPr>
        </p:pic>
        <p:sp>
          <p:nvSpPr>
            <p:cNvPr id="12" name="Rectangle 11"/>
            <p:cNvSpPr/>
            <p:nvPr/>
          </p:nvSpPr>
          <p:spPr bwMode="auto">
            <a:xfrm>
              <a:off x="7772400" y="2209800"/>
              <a:ext cx="838200" cy="477165"/>
            </a:xfrm>
            <a:prstGeom prst="rect">
              <a:avLst/>
            </a:prstGeom>
            <a:solidFill>
              <a:schemeClr val="bg1"/>
            </a:solidFill>
            <a:ln>
              <a:noFill/>
            </a:ln>
            <a:effectLst/>
            <a:extLst/>
          </p:spPr>
          <p:txBody>
            <a:bodyPr vert="horz" wrap="none" lIns="91440" tIns="45720" rIns="91440" bIns="45720" numCol="1" rtlCol="0" anchor="t" anchorCtr="0" compatLnSpc="1">
              <a:prstTxWarp prst="textNoShape">
                <a:avLst/>
              </a:prstTxWarp>
              <a:sp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2500" b="0" i="0" u="none" strike="noStrike" cap="none" normalizeH="0" baseline="0" smtClean="0">
                <a:ln>
                  <a:noFill/>
                </a:ln>
                <a:solidFill>
                  <a:schemeClr val="tx2"/>
                </a:solidFill>
                <a:effectLst/>
                <a:latin typeface="Arial" pitchFamily="34" charset="0"/>
              </a:endParaRPr>
            </a:p>
          </p:txBody>
        </p:sp>
      </p:grpSp>
      <p:sp>
        <p:nvSpPr>
          <p:cNvPr id="10" name="TextBox 9"/>
          <p:cNvSpPr txBox="1"/>
          <p:nvPr/>
        </p:nvSpPr>
        <p:spPr>
          <a:xfrm>
            <a:off x="457200" y="4724400"/>
            <a:ext cx="3810000" cy="954107"/>
          </a:xfrm>
          <a:prstGeom prst="rect">
            <a:avLst/>
          </a:prstGeom>
          <a:noFill/>
        </p:spPr>
        <p:txBody>
          <a:bodyPr wrap="square" rtlCol="0">
            <a:spAutoFit/>
          </a:bodyPr>
          <a:lstStyle/>
          <a:p>
            <a:r>
              <a:rPr lang="en-US" sz="1400" dirty="0">
                <a:latin typeface="+mn-lt"/>
                <a:cs typeface="Times New Roman" panose="02020603050405020304" pitchFamily="18" charset="0"/>
              </a:rPr>
              <a:t>Blue Poison Dart Frog (Dendrobates azureus) in the Frankfurt Zoo, Germany</a:t>
            </a:r>
            <a:r>
              <a:rPr lang="en-US" sz="1400" dirty="0" smtClean="0">
                <a:latin typeface="+mn-lt"/>
                <a:cs typeface="Times New Roman" panose="02020603050405020304" pitchFamily="18" charset="0"/>
              </a:rPr>
              <a:t>. Dominant colors in increasing intensity: brown, blue, tan brown, blue.</a:t>
            </a:r>
            <a:endParaRPr lang="en-US" sz="1400" dirty="0">
              <a:latin typeface="+mn-lt"/>
              <a:cs typeface="Times New Roman" panose="02020603050405020304" pitchFamily="18" charset="0"/>
            </a:endParaRPr>
          </a:p>
        </p:txBody>
      </p:sp>
      <p:cxnSp>
        <p:nvCxnSpPr>
          <p:cNvPr id="13" name="Straight Connector 12"/>
          <p:cNvCxnSpPr/>
          <p:nvPr/>
        </p:nvCxnSpPr>
        <p:spPr bwMode="auto">
          <a:xfrm>
            <a:off x="381000" y="5943600"/>
            <a:ext cx="2095501"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a:xfrm>
            <a:off x="380999" y="5961876"/>
            <a:ext cx="8401049" cy="276999"/>
          </a:xfrm>
          <a:prstGeom prst="rect">
            <a:avLst/>
          </a:prstGeom>
        </p:spPr>
        <p:txBody>
          <a:bodyPr wrap="square">
            <a:spAutoFit/>
          </a:bodyPr>
          <a:lstStyle/>
          <a:p>
            <a:r>
              <a:rPr lang="en-US" sz="1200" dirty="0">
                <a:cs typeface="Times New Roman" panose="02020603050405020304" pitchFamily="18" charset="0"/>
              </a:rPr>
              <a:t>Photo by </a:t>
            </a:r>
            <a:r>
              <a:rPr lang="en-US" sz="1200" dirty="0" smtClean="0">
                <a:cs typeface="Times New Roman" panose="02020603050405020304" pitchFamily="18" charset="0"/>
              </a:rPr>
              <a:t>Wikipedia </a:t>
            </a:r>
            <a:r>
              <a:rPr lang="en-US" sz="1200" dirty="0">
                <a:cs typeface="Times New Roman" panose="02020603050405020304" pitchFamily="18" charset="0"/>
              </a:rPr>
              <a:t>user, </a:t>
            </a:r>
            <a:r>
              <a:rPr lang="en-US" sz="1200" dirty="0" smtClean="0">
                <a:cs typeface="Times New Roman" panose="02020603050405020304" pitchFamily="18" charset="0"/>
              </a:rPr>
              <a:t>Quartl: </a:t>
            </a:r>
            <a:r>
              <a:rPr lang="en-US" sz="1200" dirty="0" smtClean="0">
                <a:latin typeface="+mn-lt"/>
                <a:cs typeface="Times New Roman" panose="02020603050405020304" pitchFamily="18" charset="0"/>
                <a:hlinkClick r:id="rId4"/>
              </a:rPr>
              <a:t>http://en.wikipedia.org/wiki/File:Dendrobates_azureus_qtl1.jpg/</a:t>
            </a:r>
            <a:r>
              <a:rPr lang="en-US" sz="1200" dirty="0" smtClean="0">
                <a:latin typeface="+mn-lt"/>
                <a:cs typeface="Times New Roman" panose="02020603050405020304" pitchFamily="18" charset="0"/>
              </a:rPr>
              <a:t> </a:t>
            </a:r>
            <a:r>
              <a:rPr lang="en-US" sz="1200" dirty="0" smtClean="0">
                <a:cs typeface="Times New Roman" panose="02020603050405020304" pitchFamily="18" charset="0"/>
              </a:rPr>
              <a:t>. </a:t>
            </a:r>
            <a:endParaRPr lang="en-US" sz="1200" dirty="0">
              <a:latin typeface="+mn-lt"/>
              <a:cs typeface="Times New Roman" panose="02020603050405020304" pitchFamily="18" charset="0"/>
            </a:endParaRPr>
          </a:p>
        </p:txBody>
      </p:sp>
    </p:spTree>
    <p:extLst>
      <p:ext uri="{BB962C8B-B14F-4D97-AF65-F5344CB8AC3E}">
        <p14:creationId xmlns:p14="http://schemas.microsoft.com/office/powerpoint/2010/main" val="11943536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875" y="1981200"/>
            <a:ext cx="3657600" cy="2429256"/>
          </a:xfrm>
          <a:prstGeom prst="rect">
            <a:avLst/>
          </a:prstGeom>
          <a:effectLst>
            <a:outerShdw blurRad="50800" dist="63500" dir="2700000" algn="tl" rotWithShape="0">
              <a:prstClr val="black">
                <a:alpha val="40000"/>
              </a:prstClr>
            </a:outerShdw>
          </a:effectLst>
        </p:spPr>
      </p:pic>
      <p:sp>
        <p:nvSpPr>
          <p:cNvPr id="3" name="Date Placeholder 2"/>
          <p:cNvSpPr>
            <a:spLocks noGrp="1"/>
          </p:cNvSpPr>
          <p:nvPr>
            <p:ph type="dt" sz="half" idx="10"/>
          </p:nvPr>
        </p:nvSpPr>
        <p:spPr/>
        <p:txBody>
          <a:bodyPr/>
          <a:lstStyle/>
          <a:p>
            <a:r>
              <a:rPr lang="en-US" smtClean="0"/>
              <a:t>20 September 2016</a:t>
            </a:r>
            <a:endParaRPr lang="en-US"/>
          </a:p>
        </p:txBody>
      </p:sp>
      <p:sp>
        <p:nvSpPr>
          <p:cNvPr id="4" name="Footer Placeholder 3"/>
          <p:cNvSpPr>
            <a:spLocks noGrp="1"/>
          </p:cNvSpPr>
          <p:nvPr>
            <p:ph type="ftr" sz="quarter" idx="11"/>
          </p:nvPr>
        </p:nvSpPr>
        <p:spPr/>
        <p:txBody>
          <a:bodyPr/>
          <a:lstStyle/>
          <a:p>
            <a:r>
              <a:rPr lang="en-US" smtClean="0"/>
              <a:t>1999-2016 by Richard Alan Peters II</a:t>
            </a:r>
            <a:endParaRPr lang="en-US"/>
          </a:p>
        </p:txBody>
      </p:sp>
      <p:sp>
        <p:nvSpPr>
          <p:cNvPr id="5" name="Slide Number Placeholder 4"/>
          <p:cNvSpPr>
            <a:spLocks noGrp="1"/>
          </p:cNvSpPr>
          <p:nvPr>
            <p:ph type="sldNum" sz="quarter" idx="12"/>
          </p:nvPr>
        </p:nvSpPr>
        <p:spPr/>
        <p:txBody>
          <a:bodyPr/>
          <a:lstStyle/>
          <a:p>
            <a:fld id="{FE08DE76-73E9-4CC5-93E4-4A7EB9AC9684}" type="slidenum">
              <a:rPr lang="en-US" smtClean="0"/>
              <a:t>9</a:t>
            </a:fld>
            <a:endParaRPr lang="en-US"/>
          </a:p>
        </p:txBody>
      </p:sp>
      <p:sp>
        <p:nvSpPr>
          <p:cNvPr id="6" name="Title 1"/>
          <p:cNvSpPr>
            <a:spLocks noGrp="1"/>
          </p:cNvSpPr>
          <p:nvPr>
            <p:ph type="title"/>
          </p:nvPr>
        </p:nvSpPr>
        <p:spPr>
          <a:xfrm>
            <a:off x="380999" y="1066800"/>
            <a:ext cx="8401049" cy="723900"/>
          </a:xfrm>
        </p:spPr>
        <p:txBody>
          <a:bodyPr/>
          <a:lstStyle/>
          <a:p>
            <a:r>
              <a:rPr lang="en-US" sz="3600" dirty="0" smtClean="0"/>
              <a:t>Color Intensity Distributions</a:t>
            </a:r>
            <a:endParaRPr lang="en-US" sz="3600" dirty="0"/>
          </a:p>
        </p:txBody>
      </p:sp>
      <p:grpSp>
        <p:nvGrpSpPr>
          <p:cNvPr id="2" name="Group 1"/>
          <p:cNvGrpSpPr/>
          <p:nvPr/>
        </p:nvGrpSpPr>
        <p:grpSpPr>
          <a:xfrm>
            <a:off x="4323318" y="1981200"/>
            <a:ext cx="4458731" cy="3811405"/>
            <a:chOff x="4323318" y="1981200"/>
            <a:chExt cx="4458731" cy="3811405"/>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7239" r="5024"/>
            <a:stretch/>
          </p:blipFill>
          <p:spPr>
            <a:xfrm>
              <a:off x="4323318" y="1981200"/>
              <a:ext cx="4458731" cy="3811405"/>
            </a:xfrm>
            <a:prstGeom prst="rect">
              <a:avLst/>
            </a:prstGeom>
            <a:ln>
              <a:solidFill>
                <a:schemeClr val="tx1"/>
              </a:solidFill>
            </a:ln>
          </p:spPr>
        </p:pic>
        <p:sp>
          <p:nvSpPr>
            <p:cNvPr id="12" name="Rectangle 11"/>
            <p:cNvSpPr/>
            <p:nvPr/>
          </p:nvSpPr>
          <p:spPr bwMode="auto">
            <a:xfrm>
              <a:off x="7772400" y="2209800"/>
              <a:ext cx="838200" cy="477165"/>
            </a:xfrm>
            <a:prstGeom prst="rect">
              <a:avLst/>
            </a:prstGeom>
            <a:solidFill>
              <a:schemeClr val="bg1"/>
            </a:solidFill>
            <a:ln>
              <a:noFill/>
            </a:ln>
            <a:effectLst/>
            <a:extLst/>
          </p:spPr>
          <p:txBody>
            <a:bodyPr vert="horz" wrap="none" lIns="91440" tIns="45720" rIns="91440" bIns="45720" numCol="1" rtlCol="0" anchor="t" anchorCtr="0" compatLnSpc="1">
              <a:prstTxWarp prst="textNoShape">
                <a:avLst/>
              </a:prstTxWarp>
              <a:sp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2500" b="0" i="0" u="none" strike="noStrike" cap="none" normalizeH="0" baseline="0" smtClean="0">
                <a:ln>
                  <a:noFill/>
                </a:ln>
                <a:solidFill>
                  <a:schemeClr val="tx2"/>
                </a:solidFill>
                <a:effectLst/>
                <a:latin typeface="Arial" pitchFamily="34" charset="0"/>
              </a:endParaRPr>
            </a:p>
          </p:txBody>
        </p:sp>
      </p:grpSp>
      <p:sp>
        <p:nvSpPr>
          <p:cNvPr id="13" name="TextBox 12"/>
          <p:cNvSpPr txBox="1"/>
          <p:nvPr/>
        </p:nvSpPr>
        <p:spPr>
          <a:xfrm>
            <a:off x="457200" y="4572000"/>
            <a:ext cx="3810000" cy="1169551"/>
          </a:xfrm>
          <a:prstGeom prst="rect">
            <a:avLst/>
          </a:prstGeom>
          <a:noFill/>
        </p:spPr>
        <p:txBody>
          <a:bodyPr wrap="square" rtlCol="0">
            <a:spAutoFit/>
          </a:bodyPr>
          <a:lstStyle/>
          <a:p>
            <a:r>
              <a:rPr lang="en-US" sz="1400" dirty="0" smtClean="0">
                <a:latin typeface="+mn-lt"/>
                <a:cs typeface="Times New Roman" panose="02020603050405020304" pitchFamily="18" charset="0"/>
              </a:rPr>
              <a:t>Photo taken in the gardens at Keukenhof, Holland, The Netherlands. RGB primaries dominant at different intensities: blue shadows, green tulip stems, blue hyacinths, red tulip flowers.</a:t>
            </a:r>
            <a:endParaRPr lang="en-US" sz="1400" dirty="0">
              <a:latin typeface="+mn-lt"/>
              <a:cs typeface="Times New Roman" panose="02020603050405020304" pitchFamily="18" charset="0"/>
            </a:endParaRPr>
          </a:p>
        </p:txBody>
      </p:sp>
      <p:cxnSp>
        <p:nvCxnSpPr>
          <p:cNvPr id="14" name="Straight Connector 13"/>
          <p:cNvCxnSpPr/>
          <p:nvPr/>
        </p:nvCxnSpPr>
        <p:spPr bwMode="auto">
          <a:xfrm>
            <a:off x="381000" y="5943600"/>
            <a:ext cx="2095501"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14"/>
          <p:cNvSpPr/>
          <p:nvPr/>
        </p:nvSpPr>
        <p:spPr>
          <a:xfrm>
            <a:off x="380999" y="5961876"/>
            <a:ext cx="8401049" cy="276999"/>
          </a:xfrm>
          <a:prstGeom prst="rect">
            <a:avLst/>
          </a:prstGeom>
        </p:spPr>
        <p:txBody>
          <a:bodyPr wrap="square">
            <a:spAutoFit/>
          </a:bodyPr>
          <a:lstStyle/>
          <a:p>
            <a:r>
              <a:rPr lang="en-US" sz="1200" dirty="0">
                <a:cs typeface="Times New Roman" panose="02020603050405020304" pitchFamily="18" charset="0"/>
              </a:rPr>
              <a:t>Photo by </a:t>
            </a:r>
            <a:r>
              <a:rPr lang="en-US" sz="1200" dirty="0" smtClean="0">
                <a:cs typeface="Times New Roman" panose="02020603050405020304" pitchFamily="18" charset="0"/>
              </a:rPr>
              <a:t>Jim Pyre: </a:t>
            </a:r>
            <a:r>
              <a:rPr lang="en-US" sz="1200" dirty="0">
                <a:cs typeface="Times New Roman" panose="02020603050405020304" pitchFamily="18" charset="0"/>
                <a:hlinkClick r:id="rId4"/>
              </a:rPr>
              <a:t>http://thedude.com/archives/2005/04/amsterdam.html</a:t>
            </a:r>
            <a:endParaRPr lang="en-US" sz="1200" dirty="0">
              <a:latin typeface="+mn-lt"/>
              <a:cs typeface="Times New Roman" panose="02020603050405020304" pitchFamily="18" charset="0"/>
            </a:endParaRPr>
          </a:p>
        </p:txBody>
      </p:sp>
    </p:spTree>
    <p:extLst>
      <p:ext uri="{BB962C8B-B14F-4D97-AF65-F5344CB8AC3E}">
        <p14:creationId xmlns:p14="http://schemas.microsoft.com/office/powerpoint/2010/main" val="47526739"/>
      </p:ext>
    </p:extLst>
  </p:cSld>
  <p:clrMapOvr>
    <a:masterClrMapping/>
  </p:clrMapOvr>
  <p:timing>
    <p:tnLst>
      <p:par>
        <p:cTn id="1" dur="indefinite" restart="never" nodeType="tmRoot"/>
      </p:par>
    </p:tnLst>
  </p:timing>
</p:sld>
</file>

<file path=ppt/theme/theme1.xml><?xml version="1.0" encoding="utf-8"?>
<a:theme xmlns:a="http://schemas.openxmlformats.org/drawingml/2006/main" name="AIP CLass Template">
  <a:themeElements>
    <a:clrScheme name="AIP CLass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fontScheme name="Al's Theme Font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820738"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2"/>
            </a:solidFill>
            <a:effectLst/>
            <a:latin typeface="Arial"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820738"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2"/>
            </a:solidFill>
            <a:effectLst/>
            <a:latin typeface="Arial" pitchFamily="34" charset="0"/>
          </a:defRPr>
        </a:defPPr>
      </a:lstStyle>
    </a:lnDef>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extraClrScheme>
      <a:clrScheme name="AIP CLass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AIP CLass Template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AIP CLass Template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AIP CLass Template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EECE-CS-253</Template>
  <TotalTime>16707</TotalTime>
  <Words>2785</Words>
  <Application>Microsoft Office PowerPoint</Application>
  <PresentationFormat>On-screen Show (4:3)</PresentationFormat>
  <Paragraphs>353</Paragraphs>
  <Slides>39</Slides>
  <Notes>8</Notes>
  <HiddenSlides>0</HiddenSlides>
  <MMClips>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39</vt:i4>
      </vt:variant>
    </vt:vector>
  </HeadingPairs>
  <TitlesOfParts>
    <vt:vector size="51" baseType="lpstr">
      <vt:lpstr>Arial</vt:lpstr>
      <vt:lpstr>Wingdings</vt:lpstr>
      <vt:lpstr>Bitstream Vera Sans Mono</vt:lpstr>
      <vt:lpstr>Comic Sans MS</vt:lpstr>
      <vt:lpstr>Monotype Sorts</vt:lpstr>
      <vt:lpstr>Courier New</vt:lpstr>
      <vt:lpstr>Symbol</vt:lpstr>
      <vt:lpstr>Calibri</vt:lpstr>
      <vt:lpstr>Times New Roman</vt:lpstr>
      <vt:lpstr>AIP CLass Template</vt:lpstr>
      <vt:lpstr>Equation</vt:lpstr>
      <vt:lpstr>MathType 6.0 Equation</vt:lpstr>
      <vt:lpstr>PowerPoint Presentation</vt:lpstr>
      <vt:lpstr>Image Histograms</vt:lpstr>
      <vt:lpstr>Monochrome Intensity Distributions</vt:lpstr>
      <vt:lpstr>Monochrome Intensity Distributions</vt:lpstr>
      <vt:lpstr>Monochrome Intensity Distributions</vt:lpstr>
      <vt:lpstr>Color Intensity Distributions</vt:lpstr>
      <vt:lpstr>Color Intensity Distributions</vt:lpstr>
      <vt:lpstr>Color Intensity Distributions</vt:lpstr>
      <vt:lpstr>Color Intensity Distributions</vt:lpstr>
      <vt:lpstr>Color Distributions</vt:lpstr>
      <vt:lpstr>Image Histograms: Monochrome</vt:lpstr>
      <vt:lpstr>Image Histograms: Monochrome</vt:lpstr>
      <vt:lpstr>The Histogram of a Monochrome Image</vt:lpstr>
      <vt:lpstr>PowerPoint Presentation</vt:lpstr>
      <vt:lpstr>The Histogram of a Monochrome Image</vt:lpstr>
      <vt:lpstr>The Histogram of a Monochrome Image</vt:lpstr>
      <vt:lpstr>The Histogram of a Monochrome Image</vt:lpstr>
      <vt:lpstr>The Histograms of a Color Image</vt:lpstr>
      <vt:lpstr>The Histograms of a Color Image</vt:lpstr>
      <vt:lpstr>Value Image</vt:lpstr>
      <vt:lpstr>Luminance Image</vt:lpstr>
      <vt:lpstr>Computing the Luminance Image in Matlab</vt:lpstr>
      <vt:lpstr>Value Histogram</vt:lpstr>
      <vt:lpstr>Luminance Histogram</vt:lpstr>
      <vt:lpstr>Value Histogram vs. Average of R,G,&amp;B Histograms</vt:lpstr>
      <vt:lpstr>Multi-Band Histogram Calculator in Matlab</vt:lpstr>
      <vt:lpstr>Multi-Band Histogram Calculator in Matlab</vt:lpstr>
      <vt:lpstr>Vectorized Single-Band Histogram Calculator</vt:lpstr>
      <vt:lpstr>Vectorized Multi-Band Histogram Calculator</vt:lpstr>
      <vt:lpstr>The Probability Density Function of an Image</vt:lpstr>
      <vt:lpstr>The Probability Density Function of an Image</vt:lpstr>
      <vt:lpstr>The Probability Distribution Function of an Image</vt:lpstr>
      <vt:lpstr>The Probability Distribution Function of an Image</vt:lpstr>
      <vt:lpstr>The Cumulative Distribution Function of an Image</vt:lpstr>
      <vt:lpstr>The pdf vs. the CDF</vt:lpstr>
      <vt:lpstr>Simple Matlab Code for 1-Band Images</vt:lpstr>
      <vt:lpstr>Code for Histograms of 3-Band Images</vt:lpstr>
      <vt:lpstr>Histogram Shapes</vt:lpstr>
      <vt:lpstr>Histogram Shapes</vt:lpstr>
    </vt:vector>
  </TitlesOfParts>
  <Company>Vanderbilt University School of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Point Processing of Images</dc:title>
  <dc:subject>EECE/CS 253 Image Processing</dc:subject>
  <dc:creator>Richard Alan Peters II</dc:creator>
  <dc:description>This work is licensed under the Creative Commons Attribution-Noncommercial 2.5 License.  To view a copy of this license, visit http://creativecommons.org/licenses/by-nc/2.5/ or send a letter to Creative Commons, 543 Howard Street, 5th Floor, San Francisco, California, 94105, USA.</dc:description>
  <cp:lastModifiedBy>Richard Alan Peters II</cp:lastModifiedBy>
  <cp:revision>330</cp:revision>
  <cp:lastPrinted>2014-09-01T15:33:15Z</cp:lastPrinted>
  <dcterms:created xsi:type="dcterms:W3CDTF">2000-09-26T12:21:45Z</dcterms:created>
  <dcterms:modified xsi:type="dcterms:W3CDTF">2016-09-21T02:05:46Z</dcterms:modified>
</cp:coreProperties>
</file>